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050" r:id="rId2"/>
    <p:sldId id="2053" r:id="rId3"/>
    <p:sldId id="2055" r:id="rId4"/>
    <p:sldId id="1984" r:id="rId5"/>
    <p:sldId id="2051" r:id="rId6"/>
    <p:sldId id="2054" r:id="rId7"/>
    <p:sldId id="2071" r:id="rId8"/>
    <p:sldId id="2066" r:id="rId9"/>
    <p:sldId id="2068" r:id="rId10"/>
    <p:sldId id="2069" r:id="rId11"/>
    <p:sldId id="256" r:id="rId12"/>
    <p:sldId id="2072" r:id="rId13"/>
    <p:sldId id="2057" r:id="rId14"/>
    <p:sldId id="2058" r:id="rId15"/>
    <p:sldId id="2059" r:id="rId16"/>
    <p:sldId id="2062" r:id="rId17"/>
    <p:sldId id="2060" r:id="rId18"/>
    <p:sldId id="2061" r:id="rId19"/>
    <p:sldId id="2063" r:id="rId20"/>
    <p:sldId id="2074" r:id="rId21"/>
    <p:sldId id="2079" r:id="rId22"/>
    <p:sldId id="2070" r:id="rId23"/>
    <p:sldId id="2073" r:id="rId24"/>
    <p:sldId id="2077" r:id="rId25"/>
    <p:sldId id="2075" r:id="rId26"/>
    <p:sldId id="2076" r:id="rId27"/>
    <p:sldId id="2078" r:id="rId28"/>
    <p:sldId id="2081" r:id="rId29"/>
    <p:sldId id="202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7" d="100"/>
          <a:sy n="77" d="100"/>
        </p:scale>
        <p:origin x="7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6150D-0953-4926-912E-FC9E427D87A6}" type="datetimeFigureOut">
              <a:rPr lang="zh-CN" altLang="en-US" smtClean="0"/>
              <a:t>2021/7/4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365E1-E09B-4082-BAE2-32A4B1F45E95}" type="slidenum">
              <a:rPr lang="zh-CN" altLang="en-US" smtClean="0"/>
              <a:t>‹#›</a:t>
            </a:fld>
            <a:endParaRPr lang="zh-CN" altLang="en-US"/>
          </a:p>
        </p:txBody>
      </p:sp>
    </p:spTree>
    <p:extLst>
      <p:ext uri="{BB962C8B-B14F-4D97-AF65-F5344CB8AC3E}">
        <p14:creationId xmlns:p14="http://schemas.microsoft.com/office/powerpoint/2010/main" val="114657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030E-3912-46F7-972F-EF3AFFAD7D3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224BFD2-F14F-46A5-979F-E29065B8D8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4875508-EBD2-4507-B0B5-D3420407AD6A}"/>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2A0630B5-2412-4AE4-A379-25A017AC597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037E6AB-F666-4640-8538-20D57F9708B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294732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0538-A9B2-4B5B-B86E-A969D21F3F1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98D9470-8E9A-466B-922A-87069C970EB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B677D0D-B99F-4B82-AB22-2B92D10D58A1}"/>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1B20EFA8-1E3D-4BCA-904B-A13DE21DE59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A901BE-4CD8-4155-A630-34F4D3AE2D1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1490051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511D2-05E8-425F-9F9C-6AFD6015747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715CA4D-4F5E-412F-87FF-FEAC7AF1878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37282A-5CBC-4EA1-A453-E05A64AA7F43}"/>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98228DFE-0027-460B-95D4-0310F058002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3B9B95F-4AC9-4E66-9AFB-494449421A7B}"/>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5714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534742" y="52345"/>
            <a:ext cx="5545842"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216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Picture-Helium">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23995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5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92F4-E315-4E35-BCE7-1A27F5685FD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E44FB58-EC67-46DB-A0E6-FAB4BDAA68B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80ED834-0338-4B22-9C36-6E4C8C666AA8}"/>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AEBA33AB-38CF-4D2F-BF6D-59E7C3D99B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1088B79-950F-4B2C-8DB8-B9E4F0552B4E}"/>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456022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8820-0887-4620-9289-06CA788B7B4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1C1709F-6028-4D1A-8852-A0AF199E1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597FE41-F02B-4005-A1E5-7A50CB8270FE}"/>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0091C6B2-D1F4-426E-BA6E-8E20831F01F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67596B2-C1F1-4D40-806E-91775312FD97}"/>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23285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DAC2-7272-4218-84B8-A1EF5339CFE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3EBBA23-615A-49F2-AC0C-2AFC1660A03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F5C73EB8-F47A-4549-B71F-83ABCBB8876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C02B0D9-FBE5-42A6-AD4B-0C5F7E2B8C22}"/>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6" name="Footer Placeholder 5">
            <a:extLst>
              <a:ext uri="{FF2B5EF4-FFF2-40B4-BE49-F238E27FC236}">
                <a16:creationId xmlns:a16="http://schemas.microsoft.com/office/drawing/2014/main" id="{C894F009-CBF4-4E59-8209-07424DA9433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A236F6-9A99-4536-A4B5-64B10E08B72C}"/>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222800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9DF-626D-408B-857B-028322BD9C11}"/>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9E2571B-3CEF-4899-A56A-E24FB36A75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C683AB6-1382-4130-BCE0-21AEDE7240E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80E98B2-6627-4C62-AA56-9AC4FB8339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A65113B-AA16-438A-839B-A3F4C80FD9C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DB00864-F1FF-4B07-9B89-A40B5DA13FB1}"/>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8" name="Footer Placeholder 7">
            <a:extLst>
              <a:ext uri="{FF2B5EF4-FFF2-40B4-BE49-F238E27FC236}">
                <a16:creationId xmlns:a16="http://schemas.microsoft.com/office/drawing/2014/main" id="{42560A56-7293-4AD7-8DA8-AD078183BF7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9EFB166-0E5C-4A74-9631-A741C7CE8BF0}"/>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63295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FD3A2-0142-4870-848F-4E99B12FC82E}"/>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DE02EAE-AB2E-48D9-BAFF-5EA76D36BCCF}"/>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4" name="Footer Placeholder 3">
            <a:extLst>
              <a:ext uri="{FF2B5EF4-FFF2-40B4-BE49-F238E27FC236}">
                <a16:creationId xmlns:a16="http://schemas.microsoft.com/office/drawing/2014/main" id="{206F633B-3146-40B4-A9BA-F2FE9B0A90C7}"/>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F35D33E-2210-42C0-9209-06B0424F0FE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89796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129411-6CE9-49C2-83D6-B7BF723279E1}"/>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3" name="Footer Placeholder 2">
            <a:extLst>
              <a:ext uri="{FF2B5EF4-FFF2-40B4-BE49-F238E27FC236}">
                <a16:creationId xmlns:a16="http://schemas.microsoft.com/office/drawing/2014/main" id="{16060C6A-A9A1-42B3-A3FC-32DFB3EFA2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B3092EE-4275-4D08-8A54-760440A880D9}"/>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82797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B13E-39A2-46D6-94BD-1D1CB451DEB0}"/>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3C8FE03-AE71-4B0C-A87E-466E54A41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95E3881-1AD9-4A45-9BBF-B255FB178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2B382CF-BF84-4E57-A35F-611EF70C0138}"/>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6" name="Footer Placeholder 5">
            <a:extLst>
              <a:ext uri="{FF2B5EF4-FFF2-40B4-BE49-F238E27FC236}">
                <a16:creationId xmlns:a16="http://schemas.microsoft.com/office/drawing/2014/main" id="{79E2B1AC-805C-4822-8262-9A5C6B10081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E5970DE-0ACD-43B4-A732-64D2A4692DE9}"/>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183901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5EAD-4987-4395-81B4-95417645C4D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D8436F2-03ED-4447-A009-51018D812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610171A-6972-4963-8E49-E3F2C76BA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ECF3873-7E10-4BD6-8911-1DD54E314281}"/>
              </a:ext>
            </a:extLst>
          </p:cNvPr>
          <p:cNvSpPr>
            <a:spLocks noGrp="1"/>
          </p:cNvSpPr>
          <p:nvPr>
            <p:ph type="dt" sz="half" idx="10"/>
          </p:nvPr>
        </p:nvSpPr>
        <p:spPr/>
        <p:txBody>
          <a:bodyPr/>
          <a:lstStyle/>
          <a:p>
            <a:fld id="{7660715E-79A2-4F47-A5B6-466988F3F6A3}" type="datetimeFigureOut">
              <a:rPr lang="zh-CN" altLang="en-US" smtClean="0"/>
              <a:t>2021/7/4</a:t>
            </a:fld>
            <a:endParaRPr lang="zh-CN" altLang="en-US"/>
          </a:p>
        </p:txBody>
      </p:sp>
      <p:sp>
        <p:nvSpPr>
          <p:cNvPr id="6" name="Footer Placeholder 5">
            <a:extLst>
              <a:ext uri="{FF2B5EF4-FFF2-40B4-BE49-F238E27FC236}">
                <a16:creationId xmlns:a16="http://schemas.microsoft.com/office/drawing/2014/main" id="{8F65EC3F-EE0F-4D4B-B0F6-44889E0F011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CEB9CA-3A76-493C-80EB-69DB752DC0AD}"/>
              </a:ext>
            </a:extLst>
          </p:cNvPr>
          <p:cNvSpPr>
            <a:spLocks noGrp="1"/>
          </p:cNvSpPr>
          <p:nvPr>
            <p:ph type="sldNum" sz="quarter" idx="12"/>
          </p:nvPr>
        </p:nvSpPr>
        <p:spPr/>
        <p:txBody>
          <a:body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417409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FB989F-1356-494F-8124-84B88298E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376D5DC-D938-44EF-8B8C-0DE176BD5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ABA29DE-9E27-42CA-8942-FA1D280D7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0715E-79A2-4F47-A5B6-466988F3F6A3}" type="datetimeFigureOut">
              <a:rPr lang="zh-CN" altLang="en-US" smtClean="0"/>
              <a:t>2021/7/4</a:t>
            </a:fld>
            <a:endParaRPr lang="zh-CN" altLang="en-US"/>
          </a:p>
        </p:txBody>
      </p:sp>
      <p:sp>
        <p:nvSpPr>
          <p:cNvPr id="5" name="Footer Placeholder 4">
            <a:extLst>
              <a:ext uri="{FF2B5EF4-FFF2-40B4-BE49-F238E27FC236}">
                <a16:creationId xmlns:a16="http://schemas.microsoft.com/office/drawing/2014/main" id="{B60CBD2F-BB56-416C-9B22-7916AE585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2FFE036A-D2B1-40B3-B5B6-DD3C3EAA45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98FE3-D1F8-4A39-ADAD-522B816D02E0}" type="slidenum">
              <a:rPr lang="zh-CN" altLang="en-US" smtClean="0"/>
              <a:t>‹#›</a:t>
            </a:fld>
            <a:endParaRPr lang="zh-CN" altLang="en-US"/>
          </a:p>
        </p:txBody>
      </p:sp>
    </p:spTree>
    <p:extLst>
      <p:ext uri="{BB962C8B-B14F-4D97-AF65-F5344CB8AC3E}">
        <p14:creationId xmlns:p14="http://schemas.microsoft.com/office/powerpoint/2010/main" val="398143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eb.stanford.edu/class/cs224w/"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462" y="2555855"/>
            <a:ext cx="7004317" cy="830997"/>
          </a:xfrm>
          <a:prstGeom prst="rect">
            <a:avLst/>
          </a:prstGeom>
          <a:noFill/>
        </p:spPr>
        <p:txBody>
          <a:bodyPr wrap="square" rtlCol="0">
            <a:spAutoFit/>
          </a:bodyPr>
          <a:lstStyle/>
          <a:p>
            <a:pPr algn="ctr"/>
            <a:r>
              <a:rPr lang="en-US" altLang="zh-CN"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Social Network Mining</a:t>
            </a:r>
            <a:endParaRPr lang="zh-CN" altLang="en-US"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12" name="图片占位符 11" descr="C:\Users\Administrator\Desktop\复旦图片\微信图片_2020010916051031.jpg微信图片_2020010916051031"/>
          <p:cNvPicPr>
            <a:picLocks noGrp="1" noChangeAspect="1"/>
          </p:cNvPicPr>
          <p:nvPr>
            <p:ph type="pic" sz="quarter" idx="14"/>
          </p:nvPr>
        </p:nvPicPr>
        <p:blipFill>
          <a:blip r:embed="rId2"/>
          <a:srcRect l="10210" r="16335"/>
          <a:stretch>
            <a:fillRect/>
          </a:stretch>
        </p:blipFill>
        <p:spPr>
          <a:xfrm>
            <a:off x="6886893" y="273368"/>
            <a:ext cx="4597400" cy="6258560"/>
          </a:xfrm>
        </p:spPr>
      </p:pic>
      <p:pic>
        <p:nvPicPr>
          <p:cNvPr id="7" name="图片 6" descr="timg"/>
          <p:cNvPicPr>
            <a:picLocks noChangeAspect="1"/>
          </p:cNvPicPr>
          <p:nvPr/>
        </p:nvPicPr>
        <p:blipFill>
          <a:blip r:embed="rId3"/>
          <a:stretch>
            <a:fillRect/>
          </a:stretch>
        </p:blipFill>
        <p:spPr>
          <a:xfrm>
            <a:off x="2783523" y="-88998"/>
            <a:ext cx="2119948" cy="2119948"/>
          </a:xfrm>
          <a:prstGeom prst="rect">
            <a:avLst/>
          </a:prstGeom>
        </p:spPr>
      </p:pic>
      <p:sp>
        <p:nvSpPr>
          <p:cNvPr id="5" name="TextBox 4">
            <a:extLst>
              <a:ext uri="{FF2B5EF4-FFF2-40B4-BE49-F238E27FC236}">
                <a16:creationId xmlns:a16="http://schemas.microsoft.com/office/drawing/2014/main" id="{C78F442D-1167-4CFF-AE91-2789A137E0E9}"/>
              </a:ext>
            </a:extLst>
          </p:cNvPr>
          <p:cNvSpPr txBox="1"/>
          <p:nvPr/>
        </p:nvSpPr>
        <p:spPr>
          <a:xfrm>
            <a:off x="341462" y="3537697"/>
            <a:ext cx="7004317" cy="830997"/>
          </a:xfrm>
          <a:prstGeom prst="rect">
            <a:avLst/>
          </a:prstGeom>
          <a:noFill/>
        </p:spPr>
        <p:txBody>
          <a:bodyPr wrap="square" rtlCol="0">
            <a:spAutoFit/>
          </a:bodyPr>
          <a:lstStyle/>
          <a:p>
            <a:pPr algn="ctr"/>
            <a:r>
              <a:rPr lang="en-US" altLang="zh-CN"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Final Report</a:t>
            </a:r>
            <a:endParaRPr lang="zh-CN" altLang="en-US" sz="4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 name="TextBox 5">
            <a:extLst>
              <a:ext uri="{FF2B5EF4-FFF2-40B4-BE49-F238E27FC236}">
                <a16:creationId xmlns:a16="http://schemas.microsoft.com/office/drawing/2014/main" id="{2C21D6AC-B8DF-4D78-ABDA-D24D31D961F3}"/>
              </a:ext>
            </a:extLst>
          </p:cNvPr>
          <p:cNvSpPr txBox="1"/>
          <p:nvPr/>
        </p:nvSpPr>
        <p:spPr>
          <a:xfrm>
            <a:off x="341338" y="5621820"/>
            <a:ext cx="7004317" cy="430887"/>
          </a:xfrm>
          <a:prstGeom prst="rect">
            <a:avLst/>
          </a:prstGeom>
          <a:noFill/>
        </p:spPr>
        <p:txBody>
          <a:bodyPr wrap="square" rtlCol="0">
            <a:spAutoFit/>
          </a:bodyPr>
          <a:lstStyle/>
          <a:p>
            <a:pPr algn="ct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Chen </a:t>
            </a:r>
            <a:r>
              <a:rPr lang="en-US" altLang="zh-CN" sz="2200" dirty="0" err="1">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Liguo</a:t>
            </a: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Shao </a:t>
            </a:r>
            <a:r>
              <a:rPr lang="en-US" altLang="zh-CN" sz="2200" dirty="0" err="1">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Yanjun</a:t>
            </a:r>
            <a:r>
              <a:rPr lang="en-US" altLang="zh-CN"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Shao Yi</a:t>
            </a:r>
            <a:endParaRPr lang="zh-CN" altLang="en-US" sz="220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033E0-C3DD-4F7C-8C9E-FEAC76108B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84572" y="1992532"/>
            <a:ext cx="5138056" cy="2872935"/>
          </a:xfrm>
          <a:prstGeom prst="rect">
            <a:avLst/>
          </a:prstGeom>
        </p:spPr>
      </p:pic>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Louvain Algorithm</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415215" y="1822580"/>
            <a:ext cx="8430205" cy="4733729"/>
          </a:xfrm>
        </p:spPr>
        <p:txBody>
          <a:bodyPr>
            <a:normAutofit fontScale="85000" lnSpcReduction="20000"/>
          </a:bodyPr>
          <a:lstStyle/>
          <a:p>
            <a:pPr marL="0" indent="0">
              <a:buNone/>
            </a:pPr>
            <a:r>
              <a:rPr lang="en-US" altLang="zh-CN" dirty="0">
                <a:solidFill>
                  <a:srgbClr val="000000"/>
                </a:solidFill>
                <a:latin typeface="等线" panose="02010600030101010101" pitchFamily="2" charset="-122"/>
              </a:rPr>
              <a:t>Louvain algorithm </a:t>
            </a:r>
            <a:r>
              <a:rPr lang="en-US" altLang="zh-CN" b="1" dirty="0">
                <a:solidFill>
                  <a:srgbClr val="000000"/>
                </a:solidFill>
                <a:latin typeface="等线" panose="02010600030101010101" pitchFamily="2" charset="-122"/>
              </a:rPr>
              <a:t>greedily</a:t>
            </a:r>
            <a:r>
              <a:rPr lang="en-US" altLang="zh-CN" dirty="0">
                <a:solidFill>
                  <a:srgbClr val="000000"/>
                </a:solidFill>
                <a:latin typeface="等线" panose="02010600030101010101" pitchFamily="2" charset="-122"/>
              </a:rPr>
              <a:t> </a:t>
            </a:r>
            <a:r>
              <a:rPr lang="en-US" altLang="zh-CN" b="1" dirty="0">
                <a:solidFill>
                  <a:srgbClr val="000000"/>
                </a:solidFill>
                <a:latin typeface="等线" panose="02010600030101010101" pitchFamily="2" charset="-122"/>
              </a:rPr>
              <a:t>maximizes</a:t>
            </a:r>
            <a:r>
              <a:rPr lang="en-US" altLang="zh-CN" dirty="0">
                <a:solidFill>
                  <a:srgbClr val="000000"/>
                </a:solidFill>
                <a:latin typeface="等线" panose="02010600030101010101" pitchFamily="2" charset="-122"/>
              </a:rPr>
              <a:t> modularity</a:t>
            </a:r>
          </a:p>
          <a:p>
            <a:pPr marL="0" indent="0">
              <a:buNone/>
            </a:pPr>
            <a:r>
              <a:rPr lang="en-US" altLang="zh-CN" dirty="0">
                <a:solidFill>
                  <a:srgbClr val="000000"/>
                </a:solidFill>
                <a:latin typeface="等线" panose="02010600030101010101" pitchFamily="2" charset="-122"/>
              </a:rPr>
              <a:t>Each </a:t>
            </a:r>
            <a:r>
              <a:rPr lang="en-US" altLang="zh-CN" b="1" dirty="0">
                <a:solidFill>
                  <a:srgbClr val="000000"/>
                </a:solidFill>
                <a:latin typeface="等线" panose="02010600030101010101" pitchFamily="2" charset="-122"/>
              </a:rPr>
              <a:t>pass</a:t>
            </a:r>
            <a:r>
              <a:rPr lang="en-US" altLang="zh-CN" dirty="0">
                <a:solidFill>
                  <a:srgbClr val="000000"/>
                </a:solidFill>
                <a:latin typeface="等线" panose="02010600030101010101" pitchFamily="2" charset="-122"/>
              </a:rPr>
              <a:t> is made of 2 phases:</a:t>
            </a:r>
          </a:p>
          <a:p>
            <a:pPr lvl="1"/>
            <a:endParaRPr lang="en-US" altLang="zh-CN" sz="2000" b="1" dirty="0">
              <a:solidFill>
                <a:srgbClr val="000000"/>
              </a:solidFill>
              <a:latin typeface="等线" panose="02010600030101010101" pitchFamily="2" charset="-122"/>
            </a:endParaRPr>
          </a:p>
          <a:p>
            <a:pPr lvl="1"/>
            <a:r>
              <a:rPr lang="en-US" altLang="zh-CN" sz="2000" b="1" dirty="0">
                <a:solidFill>
                  <a:srgbClr val="000000"/>
                </a:solidFill>
                <a:latin typeface="等线" panose="02010600030101010101" pitchFamily="2" charset="-122"/>
              </a:rPr>
              <a:t>Phase 1: </a:t>
            </a:r>
            <a:r>
              <a:rPr lang="en-US" altLang="zh-CN" sz="2000" dirty="0">
                <a:solidFill>
                  <a:srgbClr val="000000"/>
                </a:solidFill>
                <a:latin typeface="等线" panose="02010600030101010101" pitchFamily="2" charset="-122"/>
              </a:rPr>
              <a:t>Modularity is optimized by allowing only local changes to node-communities membership</a:t>
            </a:r>
          </a:p>
          <a:p>
            <a:pPr marL="457200" lvl="1" indent="0">
              <a:buNone/>
            </a:pPr>
            <a:r>
              <a:rPr lang="en-US" altLang="zh-CN" sz="2000" dirty="0">
                <a:solidFill>
                  <a:srgbClr val="000000"/>
                </a:solidFill>
                <a:latin typeface="等线" panose="02010600030101010101" pitchFamily="2" charset="-122"/>
              </a:rPr>
              <a:t>	</a:t>
            </a:r>
          </a:p>
          <a:p>
            <a:pPr marL="457200" lvl="1" indent="0" algn="ctr">
              <a:buNone/>
            </a:pPr>
            <a:r>
              <a:rPr lang="el-GR" altLang="zh-CN" sz="1800" b="0" i="0" u="none" strike="noStrike" baseline="0" dirty="0">
                <a:latin typeface="CambriaMath"/>
              </a:rPr>
              <a:t>Δ</a:t>
            </a:r>
            <a:r>
              <a:rPr lang="zh-CN" altLang="el-GR" sz="1800" b="0" i="0" u="none" strike="noStrike" baseline="0" dirty="0">
                <a:latin typeface="CambriaMath"/>
              </a:rPr>
              <a:t>𝑄</a:t>
            </a:r>
            <a:r>
              <a:rPr lang="el-GR" altLang="zh-CN" sz="1800" b="0" i="0" u="none" strike="noStrike" baseline="0" dirty="0">
                <a:latin typeface="CambriaMath"/>
              </a:rPr>
              <a:t>(</a:t>
            </a:r>
            <a:r>
              <a:rPr lang="zh-CN" altLang="el-GR" sz="1800" b="0" i="0" u="none" strike="noStrike" baseline="0" dirty="0">
                <a:latin typeface="CambriaMath"/>
              </a:rPr>
              <a:t>𝐷 → 𝑖 → 𝐶</a:t>
            </a:r>
            <a:r>
              <a:rPr lang="el-GR" altLang="zh-CN" sz="1800" b="0" i="0" u="none" strike="noStrike" baseline="0" dirty="0">
                <a:latin typeface="CambriaMath"/>
              </a:rPr>
              <a:t>) = Δ</a:t>
            </a:r>
            <a:r>
              <a:rPr lang="zh-CN" altLang="el-GR" sz="1800" b="0" i="0" u="none" strike="noStrike" baseline="0" dirty="0">
                <a:latin typeface="CambriaMath"/>
              </a:rPr>
              <a:t>𝑄</a:t>
            </a:r>
            <a:r>
              <a:rPr lang="en-US" altLang="zh-CN" sz="1800" b="0" i="0" u="none" strike="noStrike" baseline="0" dirty="0">
                <a:latin typeface="CambriaMath"/>
              </a:rPr>
              <a:t>(</a:t>
            </a:r>
            <a:r>
              <a:rPr lang="zh-CN" altLang="el-GR" sz="1800" b="0" i="0" u="none" strike="noStrike" baseline="0" dirty="0">
                <a:latin typeface="CambriaMath"/>
              </a:rPr>
              <a:t>𝐷 → 𝑖</a:t>
            </a:r>
            <a:r>
              <a:rPr lang="en-US" altLang="zh-CN" sz="1800" b="0" i="0" u="none" strike="noStrike" baseline="0" dirty="0">
                <a:latin typeface="CambriaMath"/>
              </a:rPr>
              <a:t>)</a:t>
            </a:r>
            <a:r>
              <a:rPr lang="zh-CN" altLang="el-GR" sz="1800" b="0" i="0" u="none" strike="noStrike" baseline="0" dirty="0">
                <a:latin typeface="CambriaMath"/>
              </a:rPr>
              <a:t> </a:t>
            </a:r>
            <a:r>
              <a:rPr lang="el-GR" altLang="zh-CN" sz="1800" b="0" i="0" u="none" strike="noStrike" baseline="0" dirty="0">
                <a:latin typeface="CambriaMath"/>
              </a:rPr>
              <a:t>+ Δ</a:t>
            </a:r>
            <a:r>
              <a:rPr lang="zh-CN" altLang="el-GR" sz="1800" b="0" i="0" u="none" strike="noStrike" baseline="0" dirty="0">
                <a:latin typeface="CambriaMath"/>
              </a:rPr>
              <a:t>𝑄</a:t>
            </a:r>
            <a:r>
              <a:rPr lang="en-US" altLang="zh-CN" sz="1800" b="0" i="0" u="none" strike="noStrike" baseline="0" dirty="0">
                <a:latin typeface="CambriaMath"/>
              </a:rPr>
              <a:t>(</a:t>
            </a:r>
            <a:r>
              <a:rPr lang="zh-CN" altLang="el-GR" sz="1800" b="0" i="0" u="none" strike="noStrike" baseline="0" dirty="0">
                <a:latin typeface="CambriaMath"/>
              </a:rPr>
              <a:t>𝑖 → </a:t>
            </a:r>
            <a:r>
              <a:rPr lang="en-US" altLang="zh-CN" sz="1800" b="0" i="0" u="none" strike="noStrike" baseline="0" dirty="0">
                <a:latin typeface="CambriaMath"/>
              </a:rPr>
              <a:t>C)</a:t>
            </a:r>
          </a:p>
          <a:p>
            <a:pPr marL="457200" lvl="1" indent="0" algn="ctr">
              <a:buNone/>
            </a:pPr>
            <a:endParaRPr lang="en-US" altLang="zh-CN" sz="1800" b="0" i="0" u="none" strike="noStrike" baseline="0" dirty="0">
              <a:latin typeface="CambriaMath"/>
            </a:endParaRPr>
          </a:p>
          <a:p>
            <a:pPr marL="457200" lvl="1" indent="0" algn="ctr">
              <a:buNone/>
            </a:pPr>
            <a:r>
              <a:rPr lang="zh-CN" altLang="en-US" sz="1800" b="0" i="0" u="none" strike="noStrike" baseline="0" dirty="0">
                <a:latin typeface="CambriaMath"/>
              </a:rPr>
              <a:t>𝐶</a:t>
            </a:r>
            <a:r>
              <a:rPr lang="en-US" altLang="zh-CN" sz="1800" b="0" i="0" u="none" strike="noStrike" baseline="0" dirty="0">
                <a:latin typeface="CambriaMath"/>
              </a:rPr>
              <a:t> = argmax(</a:t>
            </a:r>
            <a:r>
              <a:rPr lang="el-GR" altLang="zh-CN" sz="1800" b="0" i="0" u="none" strike="noStrike" baseline="0" dirty="0">
                <a:latin typeface="CambriaMath"/>
              </a:rPr>
              <a:t>Δ</a:t>
            </a:r>
            <a:r>
              <a:rPr lang="zh-CN" altLang="el-GR" sz="1800" b="0" i="0" u="none" strike="noStrike" baseline="0" dirty="0">
                <a:latin typeface="CambriaMath"/>
              </a:rPr>
              <a:t>𝑄</a:t>
            </a:r>
            <a:r>
              <a:rPr lang="en-US" altLang="zh-CN" sz="1800" b="0" i="0" u="none" strike="noStrike" baseline="0" dirty="0">
                <a:latin typeface="CambriaMath"/>
              </a:rPr>
              <a:t>(D</a:t>
            </a:r>
            <a:r>
              <a:rPr lang="zh-CN" altLang="el-GR" sz="1800" b="0" i="0" u="none" strike="noStrike" baseline="0" dirty="0">
                <a:latin typeface="CambriaMath"/>
              </a:rPr>
              <a:t> → 𝑖 → 𝐶</a:t>
            </a:r>
            <a:r>
              <a:rPr lang="en-US" altLang="zh-CN" sz="1800" b="0" i="0" u="none" strike="noStrike" baseline="0" dirty="0">
                <a:latin typeface="CambriaMath"/>
              </a:rPr>
              <a:t>))</a:t>
            </a:r>
          </a:p>
          <a:p>
            <a:pPr marL="457200" lvl="1" indent="0" algn="ctr">
              <a:buNone/>
            </a:pPr>
            <a:endParaRPr lang="en-US" altLang="zh-CN" sz="1800" b="0" i="0" u="none" strike="noStrike" baseline="0" dirty="0">
              <a:latin typeface="CambriaMath"/>
            </a:endParaRPr>
          </a:p>
          <a:p>
            <a:pPr marL="457200" lvl="1" indent="0" algn="ctr">
              <a:buNone/>
            </a:pPr>
            <a:r>
              <a:rPr lang="en-US" altLang="zh-CN" sz="1800" b="0" i="0" u="none" strike="noStrike" baseline="0" dirty="0">
                <a:latin typeface="CambriaMath"/>
              </a:rPr>
              <a:t>D</a:t>
            </a:r>
            <a:r>
              <a:rPr lang="zh-CN" altLang="en-US" sz="1800" b="0" i="0" u="none" strike="noStrike" baseline="0" dirty="0">
                <a:latin typeface="CambriaMath"/>
              </a:rPr>
              <a:t> ← </a:t>
            </a:r>
            <a:r>
              <a:rPr lang="en-US" altLang="zh-CN" sz="1800" b="0" i="0" u="none" strike="noStrike" baseline="0" dirty="0">
                <a:latin typeface="CambriaMath"/>
              </a:rPr>
              <a:t>D</a:t>
            </a:r>
            <a:r>
              <a:rPr lang="zh-CN" altLang="en-US" sz="1800" b="0" i="0" u="none" strike="noStrike" baseline="0" dirty="0">
                <a:latin typeface="CambriaMath"/>
              </a:rPr>
              <a:t> − </a:t>
            </a:r>
            <a:r>
              <a:rPr lang="en-US" altLang="zh-CN" sz="1800" b="0" i="0" u="none" strike="noStrike" baseline="0" dirty="0">
                <a:latin typeface="CambriaMath"/>
              </a:rPr>
              <a:t>{</a:t>
            </a:r>
            <a:r>
              <a:rPr lang="zh-CN" altLang="en-US" sz="1800" b="0" i="0" u="none" strike="noStrike" baseline="0" dirty="0">
                <a:latin typeface="CambriaMath"/>
              </a:rPr>
              <a:t>𝑖</a:t>
            </a:r>
            <a:r>
              <a:rPr lang="en-US" altLang="zh-CN" sz="1800" b="0" i="0" u="none" strike="noStrike" baseline="0" dirty="0">
                <a:latin typeface="CambriaMath"/>
              </a:rPr>
              <a:t>}</a:t>
            </a:r>
          </a:p>
          <a:p>
            <a:pPr marL="457200" lvl="1" indent="0" algn="ctr">
              <a:buNone/>
            </a:pPr>
            <a:r>
              <a:rPr lang="zh-CN" altLang="en-US" sz="1800" b="0" i="0" u="none" strike="noStrike" baseline="0" dirty="0">
                <a:latin typeface="CambriaMath"/>
              </a:rPr>
              <a:t>𝐶</a:t>
            </a:r>
            <a:r>
              <a:rPr lang="en-US" altLang="zh-CN" sz="1800" b="0" i="0" u="none" strike="noStrike" baseline="0" dirty="0">
                <a:latin typeface="CambriaMath"/>
              </a:rPr>
              <a:t> ← </a:t>
            </a:r>
            <a:r>
              <a:rPr lang="zh-CN" altLang="en-US" sz="1800" b="0" i="0" u="none" strike="noStrike" baseline="0" dirty="0">
                <a:latin typeface="CambriaMath"/>
              </a:rPr>
              <a:t>𝐶</a:t>
            </a:r>
            <a:r>
              <a:rPr lang="en-US" altLang="zh-CN" sz="1800" b="0" i="0" u="none" strike="noStrike" baseline="0" dirty="0">
                <a:latin typeface="CambriaMath"/>
              </a:rPr>
              <a:t> + {</a:t>
            </a:r>
            <a:r>
              <a:rPr lang="zh-CN" altLang="en-US" sz="1800" b="0" i="0" u="none" strike="noStrike" baseline="0" dirty="0">
                <a:latin typeface="CambriaMath"/>
              </a:rPr>
              <a:t>𝑖</a:t>
            </a:r>
            <a:r>
              <a:rPr lang="en-US" altLang="zh-CN" sz="1800" b="0" i="0" u="none" strike="noStrike" baseline="0" dirty="0">
                <a:latin typeface="CambriaMath"/>
              </a:rPr>
              <a:t>}</a:t>
            </a:r>
          </a:p>
          <a:p>
            <a:pPr marL="457200" lvl="1" indent="0" algn="ctr">
              <a:buNone/>
            </a:pPr>
            <a:endParaRPr lang="en-US" altLang="zh-CN" sz="1600" dirty="0">
              <a:solidFill>
                <a:srgbClr val="000000"/>
              </a:solidFill>
              <a:latin typeface="等线" panose="02010600030101010101" pitchFamily="2" charset="-122"/>
            </a:endParaRPr>
          </a:p>
          <a:p>
            <a:pPr lvl="1"/>
            <a:r>
              <a:rPr lang="en-US" altLang="zh-CN" sz="2000" b="1" dirty="0">
                <a:solidFill>
                  <a:srgbClr val="000000"/>
                </a:solidFill>
                <a:latin typeface="等线" panose="02010600030101010101" pitchFamily="2" charset="-122"/>
              </a:rPr>
              <a:t>Phase 2: </a:t>
            </a:r>
            <a:r>
              <a:rPr lang="en-US" altLang="zh-CN" sz="2000" dirty="0">
                <a:solidFill>
                  <a:srgbClr val="000000"/>
                </a:solidFill>
                <a:latin typeface="等线" panose="02010600030101010101" pitchFamily="2" charset="-122"/>
              </a:rPr>
              <a:t>The identified communities are aggregated into super-nodes to build a new network</a:t>
            </a:r>
          </a:p>
          <a:p>
            <a:pPr lvl="1"/>
            <a:endParaRPr lang="en-US" altLang="zh-CN" sz="2000" dirty="0">
              <a:solidFill>
                <a:srgbClr val="000000"/>
              </a:solidFill>
              <a:latin typeface="等线" panose="02010600030101010101" pitchFamily="2" charset="-122"/>
            </a:endParaRPr>
          </a:p>
          <a:p>
            <a:pPr lvl="2"/>
            <a:r>
              <a:rPr lang="en-US" altLang="zh-CN" sz="1600" dirty="0">
                <a:solidFill>
                  <a:srgbClr val="000000"/>
                </a:solidFill>
                <a:latin typeface="等线" panose="02010600030101010101" pitchFamily="2" charset="-122"/>
              </a:rPr>
              <a:t>Super nodes are constructed by merging nodes in the same community.</a:t>
            </a:r>
          </a:p>
          <a:p>
            <a:pPr lvl="2"/>
            <a:endParaRPr lang="en-US" altLang="zh-CN" sz="1600" dirty="0">
              <a:solidFill>
                <a:srgbClr val="000000"/>
              </a:solidFill>
              <a:latin typeface="等线" panose="02010600030101010101" pitchFamily="2" charset="-122"/>
            </a:endParaRPr>
          </a:p>
          <a:p>
            <a:pPr lvl="1"/>
            <a:r>
              <a:rPr lang="en-US" altLang="zh-CN" sz="2000" dirty="0" err="1">
                <a:solidFill>
                  <a:srgbClr val="000000"/>
                </a:solidFill>
                <a:latin typeface="等线" panose="02010600030101010101" pitchFamily="2" charset="-122"/>
              </a:rPr>
              <a:t>Goto</a:t>
            </a:r>
            <a:r>
              <a:rPr lang="en-US" altLang="zh-CN" sz="2000" dirty="0">
                <a:solidFill>
                  <a:srgbClr val="000000"/>
                </a:solidFill>
                <a:latin typeface="等线" panose="02010600030101010101" pitchFamily="2" charset="-122"/>
              </a:rPr>
              <a:t> </a:t>
            </a:r>
            <a:r>
              <a:rPr lang="en-US" altLang="zh-CN" sz="2000" b="1" dirty="0">
                <a:solidFill>
                  <a:srgbClr val="000000"/>
                </a:solidFill>
                <a:latin typeface="等线" panose="02010600030101010101" pitchFamily="2" charset="-122"/>
              </a:rPr>
              <a:t>Phase 1</a:t>
            </a:r>
            <a:endParaRPr lang="en-US" altLang="zh-CN" sz="2000" b="1" dirty="0"/>
          </a:p>
        </p:txBody>
      </p:sp>
    </p:spTree>
    <p:extLst>
      <p:ext uri="{BB962C8B-B14F-4D97-AF65-F5344CB8AC3E}">
        <p14:creationId xmlns:p14="http://schemas.microsoft.com/office/powerpoint/2010/main" val="114988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1649-00B9-493F-97B2-81C2104AD5D7}"/>
              </a:ext>
            </a:extLst>
          </p:cNvPr>
          <p:cNvSpPr>
            <a:spLocks noGrp="1"/>
          </p:cNvSpPr>
          <p:nvPr>
            <p:ph type="ctrTitle"/>
          </p:nvPr>
        </p:nvSpPr>
        <p:spPr>
          <a:xfrm>
            <a:off x="714756" y="4498848"/>
            <a:ext cx="10762488" cy="1207008"/>
          </a:xfrm>
        </p:spPr>
        <p:txBody>
          <a:bodyPr>
            <a:normAutofit/>
          </a:bodyPr>
          <a:lstStyle/>
          <a:p>
            <a:r>
              <a:rPr lang="en-US" altLang="zh-CN" dirty="0">
                <a:solidFill>
                  <a:schemeClr val="accent4">
                    <a:lumMod val="40000"/>
                    <a:lumOff val="60000"/>
                  </a:schemeClr>
                </a:solidFill>
              </a:rPr>
              <a:t>Louvain Algorithm</a:t>
            </a:r>
            <a:endParaRPr lang="zh-CN" altLang="en-US" dirty="0">
              <a:solidFill>
                <a:schemeClr val="accent4">
                  <a:lumMod val="40000"/>
                  <a:lumOff val="60000"/>
                </a:schemeClr>
              </a:solidFill>
            </a:endParaRPr>
          </a:p>
        </p:txBody>
      </p:sp>
      <p:sp>
        <p:nvSpPr>
          <p:cNvPr id="3" name="Subtitle 2">
            <a:extLst>
              <a:ext uri="{FF2B5EF4-FFF2-40B4-BE49-F238E27FC236}">
                <a16:creationId xmlns:a16="http://schemas.microsoft.com/office/drawing/2014/main" id="{5B339C49-8F49-4982-8C20-BA2B8258D540}"/>
              </a:ext>
            </a:extLst>
          </p:cNvPr>
          <p:cNvSpPr>
            <a:spLocks noGrp="1"/>
          </p:cNvSpPr>
          <p:nvPr>
            <p:ph type="subTitle" idx="1"/>
          </p:nvPr>
        </p:nvSpPr>
        <p:spPr>
          <a:xfrm>
            <a:off x="1382268" y="5669280"/>
            <a:ext cx="9427464" cy="722376"/>
          </a:xfrm>
        </p:spPr>
        <p:txBody>
          <a:bodyPr>
            <a:normAutofit/>
          </a:bodyPr>
          <a:lstStyle/>
          <a:p>
            <a:r>
              <a:rPr lang="en-US" altLang="zh-CN" dirty="0"/>
              <a:t>On Ego-Facebook</a:t>
            </a:r>
            <a:endParaRPr lang="zh-CN" altLang="en-US" dirty="0"/>
          </a:p>
        </p:txBody>
      </p:sp>
      <p:pic>
        <p:nvPicPr>
          <p:cNvPr id="5" name="Picture 4" descr="A picture containing text, plant, day&#10;&#10;Description automatically generated">
            <a:extLst>
              <a:ext uri="{FF2B5EF4-FFF2-40B4-BE49-F238E27FC236}">
                <a16:creationId xmlns:a16="http://schemas.microsoft.com/office/drawing/2014/main" id="{17C303D0-B5A0-43A7-9F16-B2622AA13C31}"/>
              </a:ext>
            </a:extLst>
          </p:cNvPr>
          <p:cNvPicPr>
            <a:picLocks noChangeAspect="1"/>
          </p:cNvPicPr>
          <p:nvPr/>
        </p:nvPicPr>
        <p:blipFill rotWithShape="1">
          <a:blip r:embed="rId2">
            <a:extLst>
              <a:ext uri="{28A0092B-C50C-407E-A947-70E740481C1C}">
                <a14:useLocalDpi xmlns:a14="http://schemas.microsoft.com/office/drawing/2010/main" val="0"/>
              </a:ext>
            </a:extLst>
          </a:blip>
          <a:srcRect t="30179" b="11916"/>
          <a:stretch/>
        </p:blipFill>
        <p:spPr>
          <a:xfrm>
            <a:off x="609600" y="320749"/>
            <a:ext cx="5212080" cy="3856948"/>
          </a:xfrm>
          <a:prstGeom prst="rect">
            <a:avLst/>
          </a:prstGeom>
        </p:spPr>
      </p:pic>
      <p:cxnSp>
        <p:nvCxnSpPr>
          <p:cNvPr id="27" name="Straight Connector 26">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with low confidence">
            <a:extLst>
              <a:ext uri="{FF2B5EF4-FFF2-40B4-BE49-F238E27FC236}">
                <a16:creationId xmlns:a16="http://schemas.microsoft.com/office/drawing/2014/main" id="{BC83A0DC-B080-4BE2-B171-51E90099A610}"/>
              </a:ext>
            </a:extLst>
          </p:cNvPr>
          <p:cNvPicPr>
            <a:picLocks noChangeAspect="1"/>
          </p:cNvPicPr>
          <p:nvPr/>
        </p:nvPicPr>
        <p:blipFill rotWithShape="1">
          <a:blip r:embed="rId3">
            <a:extLst>
              <a:ext uri="{28A0092B-C50C-407E-A947-70E740481C1C}">
                <a14:useLocalDpi xmlns:a14="http://schemas.microsoft.com/office/drawing/2010/main" val="0"/>
              </a:ext>
            </a:extLst>
          </a:blip>
          <a:srcRect r="692"/>
          <a:stretch/>
        </p:blipFill>
        <p:spPr>
          <a:xfrm>
            <a:off x="6370320" y="320109"/>
            <a:ext cx="5212080" cy="3857568"/>
          </a:xfrm>
          <a:prstGeom prst="rect">
            <a:avLst/>
          </a:prstGeom>
        </p:spPr>
      </p:pic>
    </p:spTree>
    <p:extLst>
      <p:ext uri="{BB962C8B-B14F-4D97-AF65-F5344CB8AC3E}">
        <p14:creationId xmlns:p14="http://schemas.microsoft.com/office/powerpoint/2010/main" val="12068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242" y="3353384"/>
            <a:ext cx="5014514" cy="923330"/>
          </a:xfrm>
          <a:prstGeom prst="rect">
            <a:avLst/>
          </a:prstGeom>
          <a:noFill/>
        </p:spPr>
        <p:txBody>
          <a:bodyPr wrap="square" rtlCol="0">
            <a:spAutoFit/>
          </a:bodyPr>
          <a:lstStyle/>
          <a:p>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sp>
        <p:nvSpPr>
          <p:cNvPr id="6" name="TextBox 5"/>
          <p:cNvSpPr txBox="1"/>
          <p:nvPr/>
        </p:nvSpPr>
        <p:spPr>
          <a:xfrm>
            <a:off x="1539577" y="2214611"/>
            <a:ext cx="3413050"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III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754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46D731-35FD-4025-9F14-B30F8C31D1DB}"/>
              </a:ext>
            </a:extLst>
          </p:cNvPr>
          <p:cNvSpPr/>
          <p:nvPr/>
        </p:nvSpPr>
        <p:spPr>
          <a:xfrm>
            <a:off x="0" y="0"/>
            <a:ext cx="12192000" cy="1922106"/>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00F123E7-284F-45BB-A6C8-CB7BD89F4DE0}"/>
              </a:ext>
            </a:extLst>
          </p:cNvPr>
          <p:cNvSpPr>
            <a:spLocks noGrp="1"/>
          </p:cNvSpPr>
          <p:nvPr>
            <p:ph type="title"/>
          </p:nvPr>
        </p:nvSpPr>
        <p:spPr>
          <a:xfrm>
            <a:off x="838200" y="365125"/>
            <a:ext cx="10515600" cy="1325563"/>
          </a:xfrm>
        </p:spPr>
        <p:txBody>
          <a:bodyPr>
            <a:normAutofit/>
          </a:bodyPr>
          <a:lstStyle/>
          <a:p>
            <a:r>
              <a:rPr lang="en-US" altLang="zh-CN" sz="4600" dirty="0">
                <a:solidFill>
                  <a:schemeClr val="accent4">
                    <a:lumMod val="40000"/>
                    <a:lumOff val="60000"/>
                  </a:schemeClr>
                </a:solidFill>
              </a:rPr>
              <a:t>Node-level Algorithms</a:t>
            </a:r>
            <a:endParaRPr lang="zh-CN" altLang="en-US" sz="46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3F420C2E-4523-4503-BD7B-6B36E9D5E7D5}"/>
              </a:ext>
            </a:extLst>
          </p:cNvPr>
          <p:cNvSpPr>
            <a:spLocks noGrp="1"/>
          </p:cNvSpPr>
          <p:nvPr>
            <p:ph idx="1"/>
          </p:nvPr>
        </p:nvSpPr>
        <p:spPr>
          <a:xfrm>
            <a:off x="838200" y="2438400"/>
            <a:ext cx="10515600" cy="3738562"/>
          </a:xfrm>
        </p:spPr>
        <p:txBody>
          <a:bodyPr>
            <a:normAutofit/>
          </a:bodyPr>
          <a:lstStyle/>
          <a:p>
            <a:r>
              <a:rPr lang="en-US" altLang="zh-CN" sz="2600" dirty="0"/>
              <a:t>Node degree</a:t>
            </a:r>
          </a:p>
          <a:p>
            <a:r>
              <a:rPr lang="en-US" altLang="zh-CN" sz="2600" dirty="0"/>
              <a:t>Node centrality</a:t>
            </a:r>
          </a:p>
          <a:p>
            <a:pPr lvl="1"/>
            <a:r>
              <a:rPr lang="en-US" altLang="zh-CN" sz="2600" dirty="0"/>
              <a:t>Eigenvector centrality</a:t>
            </a:r>
          </a:p>
          <a:p>
            <a:pPr lvl="1"/>
            <a:r>
              <a:rPr lang="en-US" altLang="zh-CN" sz="2600" dirty="0"/>
              <a:t>PageRank centrality</a:t>
            </a:r>
          </a:p>
          <a:p>
            <a:pPr lvl="1"/>
            <a:r>
              <a:rPr lang="en-US" altLang="zh-CN" sz="2600" dirty="0"/>
              <a:t>Betweenness centrality</a:t>
            </a:r>
          </a:p>
          <a:p>
            <a:pPr lvl="1"/>
            <a:r>
              <a:rPr lang="en-US" altLang="zh-CN" sz="2600" dirty="0"/>
              <a:t>Closeness centrality</a:t>
            </a:r>
            <a:endParaRPr lang="zh-CN" altLang="en-US" sz="2600" dirty="0"/>
          </a:p>
        </p:txBody>
      </p:sp>
      <p:pic>
        <p:nvPicPr>
          <p:cNvPr id="6" name="Picture 5">
            <a:extLst>
              <a:ext uri="{FF2B5EF4-FFF2-40B4-BE49-F238E27FC236}">
                <a16:creationId xmlns:a16="http://schemas.microsoft.com/office/drawing/2014/main" id="{D15C3784-E811-4BC1-8DBD-0C1BCA613FB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70808" y="2055813"/>
            <a:ext cx="5037257" cy="4366638"/>
          </a:xfrm>
          <a:prstGeom prst="rect">
            <a:avLst/>
          </a:prstGeom>
        </p:spPr>
      </p:pic>
    </p:spTree>
    <p:extLst>
      <p:ext uri="{BB962C8B-B14F-4D97-AF65-F5344CB8AC3E}">
        <p14:creationId xmlns:p14="http://schemas.microsoft.com/office/powerpoint/2010/main" val="349969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A82E8-04FF-4B9C-9125-2902AD7C18A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Degree Distribution</a:t>
            </a:r>
          </a:p>
        </p:txBody>
      </p:sp>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31845AC8-3F03-45BD-AF6A-34EAAD2438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19703"/>
            <a:ext cx="5455917" cy="381186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553C2C6C-4C72-4F5C-934F-B4CCE96BE9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519703"/>
            <a:ext cx="5455917" cy="381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86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04D0-E8C3-40A2-8152-80E207182C8A}"/>
              </a:ext>
            </a:extLst>
          </p:cNvPr>
          <p:cNvSpPr>
            <a:spLocks noGrp="1"/>
          </p:cNvSpPr>
          <p:nvPr>
            <p:ph type="title"/>
          </p:nvPr>
        </p:nvSpPr>
        <p:spPr>
          <a:xfrm>
            <a:off x="801098" y="1396289"/>
            <a:ext cx="5277333" cy="1325563"/>
          </a:xfrm>
        </p:spPr>
        <p:txBody>
          <a:bodyPr vert="horz" lIns="91440" tIns="45720" rIns="91440" bIns="45720" rtlCol="0">
            <a:normAutofit/>
          </a:bodyPr>
          <a:lstStyle/>
          <a:p>
            <a:r>
              <a:rPr lang="en-US" altLang="zh-CN" kern="1200" dirty="0">
                <a:latin typeface="+mj-lt"/>
                <a:ea typeface="+mj-ea"/>
                <a:cs typeface="+mj-cs"/>
              </a:rPr>
              <a:t>Eigenvector Centrality</a:t>
            </a:r>
          </a:p>
        </p:txBody>
      </p:sp>
      <p:sp>
        <p:nvSpPr>
          <p:cNvPr id="32" name="Freeform: Shape 3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A picture containing window, water sport, plant, day&#10;&#10;Description automatically generated">
            <a:extLst>
              <a:ext uri="{FF2B5EF4-FFF2-40B4-BE49-F238E27FC236}">
                <a16:creationId xmlns:a16="http://schemas.microsoft.com/office/drawing/2014/main" id="{B6DEFA93-6945-4B81-B3F8-1B4BBFC0B621}"/>
              </a:ext>
            </a:extLst>
          </p:cNvPr>
          <p:cNvPicPr>
            <a:picLocks noChangeAspect="1"/>
          </p:cNvPicPr>
          <p:nvPr/>
        </p:nvPicPr>
        <p:blipFill rotWithShape="1">
          <a:blip r:embed="rId2">
            <a:extLst>
              <a:ext uri="{28A0092B-C50C-407E-A947-70E740481C1C}">
                <a14:useLocalDpi xmlns:a14="http://schemas.microsoft.com/office/drawing/2010/main" val="0"/>
              </a:ext>
            </a:extLst>
          </a:blip>
          <a:srcRect t="18635" r="-4" b="15171"/>
          <a:stretch/>
        </p:blipFill>
        <p:spPr>
          <a:xfrm>
            <a:off x="6355999"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E47B349-69D9-4409-ADCC-E65E507B8A70}"/>
                  </a:ext>
                </a:extLst>
              </p:cNvPr>
              <p:cNvSpPr>
                <a:spLocks noGrp="1"/>
              </p:cNvSpPr>
              <p:nvPr>
                <p:ph idx="1"/>
              </p:nvPr>
            </p:nvSpPr>
            <p:spPr>
              <a:xfrm>
                <a:off x="1064871" y="3541607"/>
                <a:ext cx="2215379" cy="768261"/>
              </a:xfrm>
            </p:spPr>
            <p:txBody>
              <a:bodyPr vert="horz" lIns="91440" tIns="45720" rIns="91440" bIns="45720" rtlCol="0" anchor="t">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kern="1200">
                              <a:latin typeface="Cambria Math" panose="02040503050406030204" pitchFamily="18" charset="0"/>
                              <a:ea typeface="+mn-ea"/>
                              <a:cs typeface="+mn-cs"/>
                            </a:rPr>
                          </m:ctrlPr>
                        </m:sSubPr>
                        <m:e>
                          <m:r>
                            <a:rPr lang="zh-CN" altLang="en-US" sz="2400" i="1" kern="1200">
                              <a:latin typeface="Cambria Math" panose="02040503050406030204" pitchFamily="18" charset="0"/>
                              <a:ea typeface="+mn-ea"/>
                              <a:cs typeface="+mn-cs"/>
                            </a:rPr>
                            <m:t>𝑐</m:t>
                          </m:r>
                        </m:e>
                        <m:sub>
                          <m:r>
                            <a:rPr lang="zh-CN" altLang="en-US" sz="2400" i="1" kern="1200">
                              <a:latin typeface="Cambria Math" panose="02040503050406030204" pitchFamily="18" charset="0"/>
                              <a:ea typeface="+mn-ea"/>
                              <a:cs typeface="+mn-cs"/>
                            </a:rPr>
                            <m:t>𝑣</m:t>
                          </m:r>
                        </m:sub>
                      </m:sSub>
                      <m:r>
                        <a:rPr lang="en-US" altLang="zh-CN" sz="2400" i="0" kern="1200">
                          <a:latin typeface="Cambria Math" panose="02040503050406030204" pitchFamily="18" charset="0"/>
                          <a:ea typeface="+mn-ea"/>
                          <a:cs typeface="+mn-cs"/>
                        </a:rPr>
                        <m:t>=</m:t>
                      </m:r>
                      <m:f>
                        <m:fPr>
                          <m:ctrlPr>
                            <a:rPr lang="en-US" altLang="zh-CN" sz="2400" i="1" kern="1200">
                              <a:latin typeface="Cambria Math" panose="02040503050406030204" pitchFamily="18" charset="0"/>
                              <a:ea typeface="+mn-ea"/>
                              <a:cs typeface="+mn-cs"/>
                            </a:rPr>
                          </m:ctrlPr>
                        </m:fPr>
                        <m:num>
                          <m:r>
                            <a:rPr lang="en-US" altLang="zh-CN" sz="2400" i="0" kern="1200">
                              <a:latin typeface="Cambria Math" panose="02040503050406030204" pitchFamily="18" charset="0"/>
                              <a:ea typeface="+mn-ea"/>
                              <a:cs typeface="+mn-cs"/>
                            </a:rPr>
                            <m:t>1</m:t>
                          </m:r>
                        </m:num>
                        <m:den>
                          <m:r>
                            <a:rPr lang="zh-CN" altLang="en-US" sz="2400" i="1" kern="1200">
                              <a:latin typeface="Cambria Math" panose="02040503050406030204" pitchFamily="18" charset="0"/>
                              <a:ea typeface="+mn-ea"/>
                              <a:cs typeface="+mn-cs"/>
                            </a:rPr>
                            <m:t>𝜆</m:t>
                          </m:r>
                        </m:den>
                      </m:f>
                      <m:nary>
                        <m:naryPr>
                          <m:chr m:val="∑"/>
                          <m:limLoc m:val="undOvr"/>
                          <m:grow m:val="on"/>
                          <m:supHide m:val="on"/>
                          <m:ctrlPr>
                            <a:rPr lang="en-US" altLang="zh-CN" sz="2400" i="1" kern="1200">
                              <a:latin typeface="Cambria Math" panose="02040503050406030204" pitchFamily="18" charset="0"/>
                              <a:ea typeface="+mn-ea"/>
                              <a:cs typeface="+mn-cs"/>
                            </a:rPr>
                          </m:ctrlPr>
                        </m:naryPr>
                        <m:sub>
                          <m:r>
                            <a:rPr lang="zh-CN" altLang="en-US" sz="2400" i="1" kern="1200">
                              <a:latin typeface="Cambria Math" panose="02040503050406030204" pitchFamily="18" charset="0"/>
                              <a:ea typeface="+mn-ea"/>
                              <a:cs typeface="+mn-cs"/>
                            </a:rPr>
                            <m:t>𝑢</m:t>
                          </m:r>
                          <m:r>
                            <a:rPr lang="zh-CN" altLang="en-US" sz="2400" i="1" kern="1200">
                              <a:latin typeface="Cambria Math" panose="02040503050406030204" pitchFamily="18" charset="0"/>
                              <a:ea typeface="+mn-ea"/>
                              <a:cs typeface="+mn-cs"/>
                            </a:rPr>
                            <m:t>𝜖</m:t>
                          </m:r>
                          <m:r>
                            <a:rPr lang="zh-CN" altLang="en-US" sz="2400" i="1" kern="1200">
                              <a:latin typeface="Cambria Math" panose="02040503050406030204" pitchFamily="18" charset="0"/>
                              <a:ea typeface="+mn-ea"/>
                              <a:cs typeface="+mn-cs"/>
                            </a:rPr>
                            <m:t>𝑁</m:t>
                          </m:r>
                        </m:sub>
                        <m:sup/>
                        <m:e>
                          <m:sSub>
                            <m:sSubPr>
                              <m:ctrlPr>
                                <a:rPr lang="en-US" altLang="zh-CN" sz="2400" i="1" kern="1200">
                                  <a:latin typeface="Cambria Math" panose="02040503050406030204" pitchFamily="18" charset="0"/>
                                  <a:ea typeface="+mn-ea"/>
                                  <a:cs typeface="+mn-cs"/>
                                </a:rPr>
                              </m:ctrlPr>
                            </m:sSubPr>
                            <m:e>
                              <m:r>
                                <a:rPr lang="zh-CN" altLang="en-US" sz="2400" i="1" kern="1200">
                                  <a:latin typeface="Cambria Math" panose="02040503050406030204" pitchFamily="18" charset="0"/>
                                  <a:ea typeface="+mn-ea"/>
                                  <a:cs typeface="+mn-cs"/>
                                </a:rPr>
                                <m:t>𝑐</m:t>
                              </m:r>
                            </m:e>
                            <m:sub>
                              <m:r>
                                <a:rPr lang="zh-CN" altLang="en-US" sz="2400" i="1" kern="1200">
                                  <a:latin typeface="Cambria Math" panose="02040503050406030204" pitchFamily="18" charset="0"/>
                                  <a:ea typeface="+mn-ea"/>
                                  <a:cs typeface="+mn-cs"/>
                                </a:rPr>
                                <m:t>𝑢</m:t>
                              </m:r>
                            </m:sub>
                          </m:sSub>
                        </m:e>
                      </m:nary>
                    </m:oMath>
                  </m:oMathPara>
                </a14:m>
                <a:endParaRPr lang="en-US" altLang="zh-CN" sz="2400" kern="1200" dirty="0">
                  <a:ea typeface="+mn-ea"/>
                  <a:cs typeface="+mn-cs"/>
                </a:endParaRPr>
              </a:p>
            </p:txBody>
          </p:sp>
        </mc:Choice>
        <mc:Fallback xmlns="">
          <p:sp>
            <p:nvSpPr>
              <p:cNvPr id="15" name="Content Placeholder 2">
                <a:extLst>
                  <a:ext uri="{FF2B5EF4-FFF2-40B4-BE49-F238E27FC236}">
                    <a16:creationId xmlns:a16="http://schemas.microsoft.com/office/drawing/2014/main" id="{2E47B349-69D9-4409-ADCC-E65E507B8A70}"/>
                  </a:ext>
                </a:extLst>
              </p:cNvPr>
              <p:cNvSpPr>
                <a:spLocks noGrp="1" noRot="1" noChangeAspect="1" noMove="1" noResize="1" noEditPoints="1" noAdjustHandles="1" noChangeArrowheads="1" noChangeShapeType="1" noTextEdit="1"/>
              </p:cNvSpPr>
              <p:nvPr>
                <p:ph idx="1"/>
              </p:nvPr>
            </p:nvSpPr>
            <p:spPr>
              <a:xfrm>
                <a:off x="1064871" y="3541607"/>
                <a:ext cx="2215379" cy="768261"/>
              </a:xfrm>
              <a:blipFill>
                <a:blip r:embed="rId5"/>
                <a:stretch>
                  <a:fillRect b="-14286"/>
                </a:stretch>
              </a:blipFill>
            </p:spPr>
            <p:txBody>
              <a:bodyPr/>
              <a:lstStyle/>
              <a:p>
                <a:r>
                  <a:rPr lang="zh-CN" altLang="en-US">
                    <a:noFill/>
                  </a:rPr>
                  <a:t> </a:t>
                </a:r>
              </a:p>
            </p:txBody>
          </p:sp>
        </mc:Fallback>
      </mc:AlternateContent>
      <p:sp>
        <p:nvSpPr>
          <p:cNvPr id="34" name="Freeform: Shape 3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bubble chart&#10;&#10;Description automatically generated">
            <a:extLst>
              <a:ext uri="{FF2B5EF4-FFF2-40B4-BE49-F238E27FC236}">
                <a16:creationId xmlns:a16="http://schemas.microsoft.com/office/drawing/2014/main" id="{E301F47A-833F-4375-B486-F1B73BB63440}"/>
              </a:ext>
            </a:extLst>
          </p:cNvPr>
          <p:cNvPicPr>
            <a:picLocks noChangeAspect="1"/>
          </p:cNvPicPr>
          <p:nvPr/>
        </p:nvPicPr>
        <p:blipFill rotWithShape="1">
          <a:blip r:embed="rId6">
            <a:extLst>
              <a:ext uri="{28A0092B-C50C-407E-A947-70E740481C1C}">
                <a14:useLocalDpi xmlns:a14="http://schemas.microsoft.com/office/drawing/2010/main" val="0"/>
              </a:ext>
            </a:extLst>
          </a:blip>
          <a:srcRect t="3750" r="2" b="16465"/>
          <a:stretch/>
        </p:blipFill>
        <p:spPr>
          <a:xfrm>
            <a:off x="7390912" y="3075259"/>
            <a:ext cx="4801088" cy="3782741"/>
          </a:xfrm>
          <a:custGeom>
            <a:avLst/>
            <a:gdLst/>
            <a:ahLst/>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p:spPr>
      </p:pic>
      <p:sp>
        <p:nvSpPr>
          <p:cNvPr id="26" name="TextBox 25">
            <a:extLst>
              <a:ext uri="{FF2B5EF4-FFF2-40B4-BE49-F238E27FC236}">
                <a16:creationId xmlns:a16="http://schemas.microsoft.com/office/drawing/2014/main" id="{9A099A74-3932-4E93-9DB8-9AC38C58D3F9}"/>
              </a:ext>
            </a:extLst>
          </p:cNvPr>
          <p:cNvSpPr txBox="1"/>
          <p:nvPr/>
        </p:nvSpPr>
        <p:spPr>
          <a:xfrm>
            <a:off x="801098" y="2548816"/>
            <a:ext cx="6201586" cy="830997"/>
          </a:xfrm>
          <a:prstGeom prst="rect">
            <a:avLst/>
          </a:prstGeom>
          <a:noFill/>
        </p:spPr>
        <p:txBody>
          <a:bodyPr wrap="square">
            <a:spAutoFit/>
          </a:bodyPr>
          <a:lstStyle/>
          <a:p>
            <a:pPr>
              <a:spcAft>
                <a:spcPts val="600"/>
              </a:spcAft>
            </a:pPr>
            <a:r>
              <a:rPr lang="en-US" altLang="zh-CN" sz="2400" dirty="0"/>
              <a:t>We model the centrality of node </a:t>
            </a:r>
            <a:r>
              <a:rPr lang="zh-CN" altLang="en-US" sz="2400" dirty="0"/>
              <a:t>𝑣 </a:t>
            </a:r>
            <a:r>
              <a:rPr lang="en-US" altLang="zh-CN" sz="2400" dirty="0"/>
              <a:t>as the sum of the centrality of neighboring nodes:</a:t>
            </a:r>
            <a:endParaRPr lang="zh-CN" alt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9A9786-2FFA-4624-9A3F-2CB31C850EC9}"/>
                  </a:ext>
                </a:extLst>
              </p:cNvPr>
              <p:cNvSpPr txBox="1"/>
              <p:nvPr/>
            </p:nvSpPr>
            <p:spPr>
              <a:xfrm>
                <a:off x="4400242" y="3689713"/>
                <a:ext cx="13503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𝜆</m:t>
                      </m:r>
                      <m:r>
                        <a:rPr lang="zh-CN" altLang="en-US" sz="2400" i="1">
                          <a:latin typeface="Cambria Math" panose="02040503050406030204" pitchFamily="18" charset="0"/>
                        </a:rPr>
                        <m:t>𝑐</m:t>
                      </m:r>
                      <m:r>
                        <a:rPr lang="zh-CN" altLang="en-US" sz="2400" i="1">
                          <a:latin typeface="Cambria Math" panose="02040503050406030204" pitchFamily="18" charset="0"/>
                        </a:rPr>
                        <m:t>=</m:t>
                      </m:r>
                      <m:r>
                        <a:rPr lang="zh-CN" altLang="en-US" sz="2400" i="1">
                          <a:latin typeface="Cambria Math" panose="02040503050406030204" pitchFamily="18" charset="0"/>
                        </a:rPr>
                        <m:t>𝐴𝑐</m:t>
                      </m:r>
                    </m:oMath>
                  </m:oMathPara>
                </a14:m>
                <a:endParaRPr lang="zh-CN" altLang="en-US"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B9A9786-2FFA-4624-9A3F-2CB31C850EC9}"/>
                  </a:ext>
                </a:extLst>
              </p:cNvPr>
              <p:cNvSpPr txBox="1">
                <a:spLocks noRot="1" noChangeAspect="1" noMove="1" noResize="1" noEditPoints="1" noAdjustHandles="1" noChangeArrowheads="1" noChangeShapeType="1" noTextEdit="1"/>
              </p:cNvSpPr>
              <p:nvPr/>
            </p:nvSpPr>
            <p:spPr>
              <a:xfrm>
                <a:off x="4400242" y="3689713"/>
                <a:ext cx="1350395" cy="369332"/>
              </a:xfrm>
              <a:prstGeom prst="rect">
                <a:avLst/>
              </a:prstGeom>
              <a:blipFill>
                <a:blip r:embed="rId7"/>
                <a:stretch>
                  <a:fillRect b="-16393"/>
                </a:stretch>
              </a:blipFill>
            </p:spPr>
            <p:txBody>
              <a:bodyPr/>
              <a:lstStyle/>
              <a:p>
                <a:r>
                  <a:rPr lang="zh-CN" altLang="en-US">
                    <a:noFill/>
                  </a:rPr>
                  <a:t> </a:t>
                </a:r>
              </a:p>
            </p:txBody>
          </p:sp>
        </mc:Fallback>
      </mc:AlternateContent>
      <p:sp>
        <p:nvSpPr>
          <p:cNvPr id="22" name="Arrow: Left-Right 21">
            <a:extLst>
              <a:ext uri="{FF2B5EF4-FFF2-40B4-BE49-F238E27FC236}">
                <a16:creationId xmlns:a16="http://schemas.microsoft.com/office/drawing/2014/main" id="{1DE62CCE-EDB1-432F-94B3-64C22223A90C}"/>
              </a:ext>
            </a:extLst>
          </p:cNvPr>
          <p:cNvSpPr/>
          <p:nvPr/>
        </p:nvSpPr>
        <p:spPr>
          <a:xfrm>
            <a:off x="3280250" y="3642885"/>
            <a:ext cx="891811" cy="462988"/>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58214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04D0-E8C3-40A2-8152-80E207182C8A}"/>
              </a:ext>
            </a:extLst>
          </p:cNvPr>
          <p:cNvSpPr>
            <a:spLocks noGrp="1"/>
          </p:cNvSpPr>
          <p:nvPr>
            <p:ph type="title"/>
          </p:nvPr>
        </p:nvSpPr>
        <p:spPr>
          <a:xfrm>
            <a:off x="713295" y="3739387"/>
            <a:ext cx="10765410" cy="1207269"/>
          </a:xfrm>
        </p:spPr>
        <p:txBody>
          <a:bodyPr vert="horz" lIns="91440" tIns="45720" rIns="91440" bIns="45720" rtlCol="0" anchor="b">
            <a:normAutofit/>
          </a:bodyPr>
          <a:lstStyle/>
          <a:p>
            <a:pPr algn="ctr"/>
            <a:r>
              <a:rPr lang="en-US" altLang="zh-CN" sz="6000" dirty="0"/>
              <a:t>PageRank Centrality</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E47B349-69D9-4409-ADCC-E65E507B8A70}"/>
                  </a:ext>
                </a:extLst>
              </p:cNvPr>
              <p:cNvSpPr>
                <a:spLocks noGrp="1"/>
              </p:cNvSpPr>
              <p:nvPr>
                <p:ph idx="1"/>
              </p:nvPr>
            </p:nvSpPr>
            <p:spPr>
              <a:xfrm>
                <a:off x="1518192" y="5727263"/>
                <a:ext cx="3998267" cy="657902"/>
              </a:xfrm>
            </p:spPr>
            <p:txBody>
              <a:bodyPr vert="horz" lIns="91440" tIns="45720" rIns="91440" bIns="45720" rtlCol="0">
                <a:no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𝐶</m:t>
                          </m:r>
                        </m:e>
                        <m:sub>
                          <m:r>
                            <a:rPr lang="en-US" altLang="zh-CN" sz="1800" b="0" i="1" smtClean="0">
                              <a:solidFill>
                                <a:schemeClr val="tx1"/>
                              </a:solidFill>
                              <a:latin typeface="Cambria Math" panose="02040503050406030204" pitchFamily="18" charset="0"/>
                            </a:rPr>
                            <m:t>𝑝</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𝑣</m:t>
                          </m:r>
                        </m:e>
                      </m:d>
                      <m:r>
                        <a:rPr lang="en-US" altLang="zh-CN" sz="1800" i="0">
                          <a:solidFill>
                            <a:schemeClr val="tx1"/>
                          </a:solidFill>
                          <a:latin typeface="Cambria Math" panose="02040503050406030204" pitchFamily="18" charset="0"/>
                        </a:rPr>
                        <m:t>=</m:t>
                      </m:r>
                      <m:r>
                        <a:rPr lang="zh-CN" altLang="en-US" sz="1800" i="1" smtClean="0">
                          <a:solidFill>
                            <a:schemeClr val="tx1"/>
                          </a:solidFill>
                          <a:latin typeface="Cambria Math" panose="02040503050406030204" pitchFamily="18" charset="0"/>
                        </a:rPr>
                        <m:t>𝛽</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𝛼</m:t>
                      </m:r>
                      <m:nary>
                        <m:naryPr>
                          <m:chr m:val="∑"/>
                          <m:limLoc m:val="undOvr"/>
                          <m:grow m:val="on"/>
                          <m:supHide m:val="on"/>
                          <m:ctrlPr>
                            <a:rPr lang="en-US" altLang="zh-CN" sz="1800" i="1">
                              <a:solidFill>
                                <a:schemeClr val="tx1"/>
                              </a:solidFill>
                              <a:latin typeface="Cambria Math" panose="02040503050406030204" pitchFamily="18" charset="0"/>
                            </a:rPr>
                          </m:ctrlPr>
                        </m:naryPr>
                        <m:sub>
                          <m: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=1</m:t>
                          </m:r>
                        </m:sub>
                        <m:sup/>
                        <m:e>
                          <m:sSub>
                            <m:sSubPr>
                              <m:ctrlPr>
                                <a:rPr lang="zh-CN" altLang="en-US" sz="1800" i="1" smtClean="0">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𝐴</m:t>
                              </m:r>
                            </m:e>
                            <m:sub>
                              <m:r>
                                <a:rPr lang="zh-CN" altLang="en-US" sz="1800" i="1">
                                  <a:solidFill>
                                    <a:schemeClr val="tx1"/>
                                  </a:solidFill>
                                  <a:latin typeface="Cambria Math" panose="02040503050406030204" pitchFamily="18" charset="0"/>
                                </a:rPr>
                                <m:t>𝑗</m:t>
                              </m:r>
                              <m:r>
                                <a:rPr lang="zh-CN" altLang="en-US" sz="1800" i="1">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𝑖</m:t>
                              </m:r>
                            </m:sub>
                          </m:sSub>
                          <m:f>
                            <m:fPr>
                              <m:ctrlPr>
                                <a:rPr lang="zh-CN" altLang="en-US" sz="1800" i="1">
                                  <a:solidFill>
                                    <a:schemeClr val="tx1"/>
                                  </a:solidFill>
                                  <a:latin typeface="Cambria Math" panose="02040503050406030204" pitchFamily="18" charset="0"/>
                                </a:rPr>
                              </m:ctrlPr>
                            </m:fPr>
                            <m:num>
                              <m:sSub>
                                <m:sSubPr>
                                  <m:ctrlPr>
                                    <a:rPr lang="zh-CN" altLang="en-US" sz="1800" i="1">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𝐶</m:t>
                                  </m:r>
                                </m:e>
                                <m:sub>
                                  <m:r>
                                    <a:rPr lang="zh-CN" altLang="en-US" sz="1800" i="1">
                                      <a:solidFill>
                                        <a:schemeClr val="tx1"/>
                                      </a:solidFill>
                                      <a:latin typeface="Cambria Math" panose="02040503050406030204" pitchFamily="18" charset="0"/>
                                    </a:rPr>
                                    <m:t>𝑝</m:t>
                                  </m:r>
                                </m:sub>
                              </m:sSub>
                              <m:d>
                                <m:dPr>
                                  <m:ctrlPr>
                                    <a:rPr lang="zh-CN" altLang="en-US" sz="1800" i="1">
                                      <a:solidFill>
                                        <a:schemeClr val="tx1"/>
                                      </a:solidFill>
                                      <a:latin typeface="Cambria Math" panose="02040503050406030204" pitchFamily="18" charset="0"/>
                                    </a:rPr>
                                  </m:ctrlPr>
                                </m:dPr>
                                <m:e>
                                  <m:sSub>
                                    <m:sSubPr>
                                      <m:ctrlPr>
                                        <a:rPr lang="zh-CN" altLang="en-US" sz="1800" i="1">
                                          <a:solidFill>
                                            <a:schemeClr val="tx1"/>
                                          </a:solidFill>
                                          <a:latin typeface="Cambria Math" panose="02040503050406030204" pitchFamily="18" charset="0"/>
                                        </a:rPr>
                                      </m:ctrlPr>
                                    </m:sSubPr>
                                    <m:e>
                                      <m:r>
                                        <a:rPr lang="zh-CN" altLang="en-US" sz="1800" i="1">
                                          <a:solidFill>
                                            <a:schemeClr val="tx1"/>
                                          </a:solidFill>
                                          <a:latin typeface="Cambria Math" panose="02040503050406030204" pitchFamily="18" charset="0"/>
                                        </a:rPr>
                                        <m:t>𝑣</m:t>
                                      </m:r>
                                    </m:e>
                                    <m:sub>
                                      <m:r>
                                        <a:rPr lang="zh-CN" altLang="en-US" sz="1800" i="1">
                                          <a:solidFill>
                                            <a:schemeClr val="tx1"/>
                                          </a:solidFill>
                                          <a:latin typeface="Cambria Math" panose="02040503050406030204" pitchFamily="18" charset="0"/>
                                        </a:rPr>
                                        <m:t>𝑗</m:t>
                                      </m:r>
                                    </m:sub>
                                  </m:sSub>
                                </m:e>
                              </m:d>
                            </m:num>
                            <m:den>
                              <m:sSubSup>
                                <m:sSubSupPr>
                                  <m:ctrlPr>
                                    <a:rPr lang="zh-CN" altLang="en-US" sz="1800" i="1">
                                      <a:solidFill>
                                        <a:schemeClr val="tx1"/>
                                      </a:solidFill>
                                      <a:latin typeface="Cambria Math" panose="02040503050406030204" pitchFamily="18" charset="0"/>
                                    </a:rPr>
                                  </m:ctrlPr>
                                </m:sSubSupPr>
                                <m:e>
                                  <m:r>
                                    <a:rPr lang="zh-CN" altLang="en-US" sz="1800" i="1">
                                      <a:solidFill>
                                        <a:schemeClr val="tx1"/>
                                      </a:solidFill>
                                      <a:latin typeface="Cambria Math" panose="02040503050406030204" pitchFamily="18" charset="0"/>
                                    </a:rPr>
                                    <m:t>𝑑</m:t>
                                  </m:r>
                                </m:e>
                                <m:sub>
                                  <m:r>
                                    <a:rPr lang="zh-CN" altLang="en-US" sz="1800" i="1">
                                      <a:solidFill>
                                        <a:schemeClr val="tx1"/>
                                      </a:solidFill>
                                      <a:latin typeface="Cambria Math" panose="02040503050406030204" pitchFamily="18" charset="0"/>
                                    </a:rPr>
                                    <m:t>𝑗</m:t>
                                  </m:r>
                                </m:sub>
                                <m:sup>
                                  <m:r>
                                    <a:rPr lang="zh-CN" altLang="en-US" sz="1800" i="1">
                                      <a:solidFill>
                                        <a:schemeClr val="tx1"/>
                                      </a:solidFill>
                                      <a:latin typeface="Cambria Math" panose="02040503050406030204" pitchFamily="18" charset="0"/>
                                    </a:rPr>
                                    <m:t>𝑜𝑢𝑡</m:t>
                                  </m:r>
                                </m:sup>
                              </m:sSubSup>
                            </m:den>
                          </m:f>
                        </m:e>
                      </m:nary>
                    </m:oMath>
                  </m:oMathPara>
                </a14:m>
                <a:endParaRPr lang="en-US" altLang="zh-CN" sz="1800" dirty="0">
                  <a:solidFill>
                    <a:schemeClr val="tx1"/>
                  </a:solidFill>
                </a:endParaRPr>
              </a:p>
            </p:txBody>
          </p:sp>
        </mc:Choice>
        <mc:Fallback xmlns="">
          <p:sp>
            <p:nvSpPr>
              <p:cNvPr id="15" name="Content Placeholder 2">
                <a:extLst>
                  <a:ext uri="{FF2B5EF4-FFF2-40B4-BE49-F238E27FC236}">
                    <a16:creationId xmlns:a16="http://schemas.microsoft.com/office/drawing/2014/main" id="{2E47B349-69D9-4409-ADCC-E65E507B8A70}"/>
                  </a:ext>
                </a:extLst>
              </p:cNvPr>
              <p:cNvSpPr>
                <a:spLocks noGrp="1" noRot="1" noChangeAspect="1" noMove="1" noResize="1" noEditPoints="1" noAdjustHandles="1" noChangeArrowheads="1" noChangeShapeType="1" noTextEdit="1"/>
              </p:cNvSpPr>
              <p:nvPr>
                <p:ph idx="1"/>
              </p:nvPr>
            </p:nvSpPr>
            <p:spPr>
              <a:xfrm>
                <a:off x="1518192" y="5727263"/>
                <a:ext cx="3998267" cy="657902"/>
              </a:xfrm>
              <a:blipFill>
                <a:blip r:embed="rId2"/>
                <a:stretch>
                  <a:fillRect b="-38318"/>
                </a:stretch>
              </a:blipFill>
            </p:spPr>
            <p:txBody>
              <a:bodyPr/>
              <a:lstStyle/>
              <a:p>
                <a:r>
                  <a:rPr lang="zh-CN" altLang="en-US">
                    <a:noFill/>
                  </a:rPr>
                  <a:t> </a:t>
                </a:r>
              </a:p>
            </p:txBody>
          </p:sp>
        </mc:Fallback>
      </mc:AlternateContent>
      <p:pic>
        <p:nvPicPr>
          <p:cNvPr id="6" name="Picture 5" descr="Chart&#10;&#10;Description automatically generated">
            <a:extLst>
              <a:ext uri="{FF2B5EF4-FFF2-40B4-BE49-F238E27FC236}">
                <a16:creationId xmlns:a16="http://schemas.microsoft.com/office/drawing/2014/main" id="{FAB9F8BE-D50A-4289-9856-5C2A10564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4" y="812690"/>
            <a:ext cx="5458816" cy="3002348"/>
          </a:xfrm>
          <a:prstGeom prst="rect">
            <a:avLst/>
          </a:prstGeom>
        </p:spPr>
      </p:pic>
      <p:cxnSp>
        <p:nvCxnSpPr>
          <p:cNvPr id="31" name="Straight Connector 30">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window, plant, day&#10;&#10;Description automatically generated">
            <a:extLst>
              <a:ext uri="{FF2B5EF4-FFF2-40B4-BE49-F238E27FC236}">
                <a16:creationId xmlns:a16="http://schemas.microsoft.com/office/drawing/2014/main" id="{D255BD45-1C92-471A-AD16-8D2AA5F5D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414" y="135998"/>
            <a:ext cx="3795007" cy="3984259"/>
          </a:xfrm>
          <a:prstGeom prst="rect">
            <a:avLst/>
          </a:prstGeom>
        </p:spPr>
      </p:pic>
      <p:sp>
        <p:nvSpPr>
          <p:cNvPr id="26" name="TextBox 25">
            <a:extLst>
              <a:ext uri="{FF2B5EF4-FFF2-40B4-BE49-F238E27FC236}">
                <a16:creationId xmlns:a16="http://schemas.microsoft.com/office/drawing/2014/main" id="{9A099A74-3932-4E93-9DB8-9AC38C58D3F9}"/>
              </a:ext>
            </a:extLst>
          </p:cNvPr>
          <p:cNvSpPr txBox="1"/>
          <p:nvPr/>
        </p:nvSpPr>
        <p:spPr>
          <a:xfrm>
            <a:off x="1518192" y="4896230"/>
            <a:ext cx="9954229" cy="830997"/>
          </a:xfrm>
          <a:prstGeom prst="rect">
            <a:avLst/>
          </a:prstGeom>
          <a:noFill/>
        </p:spPr>
        <p:txBody>
          <a:bodyPr wrap="square">
            <a:spAutoFit/>
          </a:bodyPr>
          <a:lstStyle/>
          <a:p>
            <a:pPr>
              <a:spcAft>
                <a:spcPts val="600"/>
              </a:spcAft>
            </a:pPr>
            <a:r>
              <a:rPr lang="en-US" altLang="zh-CN" sz="2400" dirty="0"/>
              <a:t>We model the centrality of node </a:t>
            </a:r>
            <a:r>
              <a:rPr lang="zh-CN" altLang="en-US" sz="2400" dirty="0"/>
              <a:t>𝑣 </a:t>
            </a:r>
            <a:r>
              <a:rPr lang="en-US" altLang="zh-CN" sz="2400" dirty="0"/>
              <a:t>as the sum of the centrality of neighboring nodes in a more explainable way:</a:t>
            </a:r>
            <a:endParaRPr lang="zh-CN" alt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9A9786-2FFA-4624-9A3F-2CB31C850EC9}"/>
                  </a:ext>
                </a:extLst>
              </p:cNvPr>
              <p:cNvSpPr txBox="1"/>
              <p:nvPr/>
            </p:nvSpPr>
            <p:spPr>
              <a:xfrm>
                <a:off x="6895577" y="5818563"/>
                <a:ext cx="3769046" cy="474874"/>
              </a:xfrm>
              <a:prstGeom prst="rect">
                <a:avLst/>
              </a:prstGeom>
              <a:noFill/>
            </p:spPr>
            <p:txBody>
              <a:bodyPr wrap="square" lIns="0" tIns="0" rIns="0" bIns="0" rtlCol="0">
                <a:sp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𝐶</m:t>
                          </m:r>
                        </m:e>
                        <m:sub>
                          <m:r>
                            <a:rPr lang="en-US" altLang="zh-CN" sz="2400" i="1">
                              <a:solidFill>
                                <a:schemeClr val="tx1"/>
                              </a:solidFill>
                              <a:latin typeface="Cambria Math" panose="02040503050406030204" pitchFamily="18" charset="0"/>
                            </a:rPr>
                            <m:t>𝑝</m:t>
                          </m:r>
                        </m:sub>
                      </m:sSub>
                      <m:r>
                        <a:rPr lang="zh-CN" altLang="en-US" i="1" dirty="0" smtClean="0">
                          <a:solidFill>
                            <a:schemeClr val="tx1"/>
                          </a:solidFill>
                          <a:latin typeface="Cambria Math" panose="02040503050406030204" pitchFamily="18" charset="0"/>
                        </a:rPr>
                        <m:t>=</m:t>
                      </m:r>
                      <m:r>
                        <a:rPr lang="zh-CN" altLang="en-US" i="1" dirty="0" smtClean="0">
                          <a:solidFill>
                            <a:schemeClr val="tx1"/>
                          </a:solidFill>
                          <a:latin typeface="Cambria Math" panose="02040503050406030204" pitchFamily="18" charset="0"/>
                        </a:rPr>
                        <m:t>𝛽</m:t>
                      </m:r>
                      <m:sSup>
                        <m:sSupPr>
                          <m:ctrlPr>
                            <a:rPr lang="zh-CN" altLang="en-US" i="1" dirty="0">
                              <a:solidFill>
                                <a:schemeClr val="tx1"/>
                              </a:solidFill>
                              <a:latin typeface="Cambria Math" panose="02040503050406030204" pitchFamily="18" charset="0"/>
                            </a:rPr>
                          </m:ctrlPr>
                        </m:sSupPr>
                        <m:e>
                          <m:d>
                            <m:dPr>
                              <m:ctrlPr>
                                <a:rPr lang="zh-CN" altLang="en-US" i="1" dirty="0">
                                  <a:solidFill>
                                    <a:schemeClr val="tx1"/>
                                  </a:solidFill>
                                  <a:latin typeface="Cambria Math" panose="02040503050406030204" pitchFamily="18" charset="0"/>
                                </a:rPr>
                              </m:ctrlPr>
                            </m:dPr>
                            <m:e>
                              <m:r>
                                <a:rPr lang="zh-CN" altLang="en-US" i="1" dirty="0">
                                  <a:solidFill>
                                    <a:schemeClr val="tx1"/>
                                  </a:solidFill>
                                  <a:latin typeface="Cambria Math" panose="02040503050406030204" pitchFamily="18" charset="0"/>
                                </a:rPr>
                                <m:t>𝐼</m:t>
                              </m:r>
                              <m:r>
                                <a:rPr lang="zh-CN" altLang="en-US" i="1" dirty="0">
                                  <a:solidFill>
                                    <a:schemeClr val="tx1"/>
                                  </a:solidFill>
                                  <a:latin typeface="Cambria Math" panose="02040503050406030204" pitchFamily="18" charset="0"/>
                                </a:rPr>
                                <m:t>−</m:t>
                              </m:r>
                              <m:r>
                                <a:rPr lang="zh-CN" altLang="en-US" i="1" dirty="0">
                                  <a:solidFill>
                                    <a:schemeClr val="tx1"/>
                                  </a:solidFill>
                                  <a:latin typeface="Cambria Math" panose="02040503050406030204" pitchFamily="18" charset="0"/>
                                </a:rPr>
                                <m:t>𝛼</m:t>
                              </m:r>
                              <m:sSup>
                                <m:sSupPr>
                                  <m:ctrlPr>
                                    <a:rPr lang="zh-CN" altLang="en-US" i="1" dirty="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𝐴</m:t>
                                  </m:r>
                                </m:e>
                                <m:sup>
                                  <m:r>
                                    <a:rPr lang="zh-CN" altLang="en-US" i="1" dirty="0">
                                      <a:solidFill>
                                        <a:schemeClr val="tx1"/>
                                      </a:solidFill>
                                      <a:latin typeface="Cambria Math" panose="02040503050406030204" pitchFamily="18" charset="0"/>
                                    </a:rPr>
                                    <m:t>𝑇</m:t>
                                  </m:r>
                                </m:sup>
                              </m:sSup>
                              <m:sSup>
                                <m:sSupPr>
                                  <m:ctrlPr>
                                    <a:rPr lang="zh-CN" altLang="en-US" i="1" dirty="0">
                                      <a:solidFill>
                                        <a:schemeClr val="tx1"/>
                                      </a:solidFill>
                                      <a:latin typeface="Cambria Math" panose="02040503050406030204" pitchFamily="18" charset="0"/>
                                    </a:rPr>
                                  </m:ctrlPr>
                                </m:sSupPr>
                                <m:e>
                                  <m:r>
                                    <a:rPr lang="zh-CN" altLang="en-US" i="1" dirty="0">
                                      <a:solidFill>
                                        <a:schemeClr val="tx1"/>
                                      </a:solidFill>
                                      <a:latin typeface="Cambria Math" panose="02040503050406030204" pitchFamily="18" charset="0"/>
                                    </a:rPr>
                                    <m:t>𝐷</m:t>
                                  </m:r>
                                </m:e>
                                <m:sup>
                                  <m:r>
                                    <a:rPr lang="zh-CN" altLang="en-US" i="1" dirty="0">
                                      <a:solidFill>
                                        <a:schemeClr val="tx1"/>
                                      </a:solidFill>
                                      <a:latin typeface="Cambria Math" panose="02040503050406030204" pitchFamily="18" charset="0"/>
                                    </a:rPr>
                                    <m:t>−1</m:t>
                                  </m:r>
                                </m:sup>
                              </m:sSup>
                            </m:e>
                          </m:d>
                        </m:e>
                        <m:sup>
                          <m:r>
                            <a:rPr lang="zh-CN" altLang="en-US" i="1" dirty="0">
                              <a:solidFill>
                                <a:schemeClr val="tx1"/>
                              </a:solidFill>
                              <a:latin typeface="Cambria Math" panose="02040503050406030204" pitchFamily="18" charset="0"/>
                            </a:rPr>
                            <m:t>−1</m:t>
                          </m:r>
                        </m:sup>
                      </m:sSup>
                      <m:r>
                        <a:rPr lang="zh-CN" altLang="en-US"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𝟏</m:t>
                      </m:r>
                    </m:oMath>
                  </m:oMathPara>
                </a14:m>
                <a:endParaRPr lang="zh-CN" altLang="en-US" b="1" i="1" dirty="0">
                  <a:solidFill>
                    <a:schemeClr val="tx1"/>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B9A9786-2FFA-4624-9A3F-2CB31C850EC9}"/>
                  </a:ext>
                </a:extLst>
              </p:cNvPr>
              <p:cNvSpPr txBox="1">
                <a:spLocks noRot="1" noChangeAspect="1" noMove="1" noResize="1" noEditPoints="1" noAdjustHandles="1" noChangeArrowheads="1" noChangeShapeType="1" noTextEdit="1"/>
              </p:cNvSpPr>
              <p:nvPr/>
            </p:nvSpPr>
            <p:spPr>
              <a:xfrm>
                <a:off x="6895577" y="5818563"/>
                <a:ext cx="3769046" cy="474874"/>
              </a:xfrm>
              <a:prstGeom prst="rect">
                <a:avLst/>
              </a:prstGeom>
              <a:blipFill>
                <a:blip r:embed="rId5"/>
                <a:stretch>
                  <a:fillRect/>
                </a:stretch>
              </a:blipFill>
            </p:spPr>
            <p:txBody>
              <a:bodyPr/>
              <a:lstStyle/>
              <a:p>
                <a:r>
                  <a:rPr lang="zh-CN" altLang="en-US">
                    <a:noFill/>
                  </a:rPr>
                  <a:t> </a:t>
                </a:r>
              </a:p>
            </p:txBody>
          </p:sp>
        </mc:Fallback>
      </mc:AlternateContent>
      <p:sp>
        <p:nvSpPr>
          <p:cNvPr id="22" name="Arrow: Left-Right 21">
            <a:extLst>
              <a:ext uri="{FF2B5EF4-FFF2-40B4-BE49-F238E27FC236}">
                <a16:creationId xmlns:a16="http://schemas.microsoft.com/office/drawing/2014/main" id="{1DE62CCE-EDB1-432F-94B3-64C22223A90C}"/>
              </a:ext>
            </a:extLst>
          </p:cNvPr>
          <p:cNvSpPr/>
          <p:nvPr/>
        </p:nvSpPr>
        <p:spPr>
          <a:xfrm>
            <a:off x="5760112" y="5830449"/>
            <a:ext cx="891811" cy="462988"/>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10725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7434-594A-4D66-B448-A8229D53AE03}"/>
              </a:ext>
            </a:extLst>
          </p:cNvPr>
          <p:cNvSpPr>
            <a:spLocks noGrp="1"/>
          </p:cNvSpPr>
          <p:nvPr>
            <p:ph type="title"/>
          </p:nvPr>
        </p:nvSpPr>
        <p:spPr>
          <a:xfrm>
            <a:off x="819912" y="3924184"/>
            <a:ext cx="10762488" cy="1207008"/>
          </a:xfrm>
        </p:spPr>
        <p:txBody>
          <a:bodyPr vert="horz" lIns="91440" tIns="45720" rIns="91440" bIns="45720" rtlCol="0" anchor="b">
            <a:normAutofit/>
          </a:bodyPr>
          <a:lstStyle/>
          <a:p>
            <a:pPr algn="ctr"/>
            <a:r>
              <a:rPr lang="en-US" altLang="zh-CN" sz="6000" kern="1200" dirty="0">
                <a:solidFill>
                  <a:schemeClr val="tx1"/>
                </a:solidFill>
                <a:latin typeface="+mj-lt"/>
                <a:ea typeface="+mj-ea"/>
                <a:cs typeface="+mj-cs"/>
              </a:rPr>
              <a:t>Betweenness Centrality</a:t>
            </a:r>
          </a:p>
        </p:txBody>
      </p:sp>
      <p:sp>
        <p:nvSpPr>
          <p:cNvPr id="3" name="Content Placeholder 2">
            <a:extLst>
              <a:ext uri="{FF2B5EF4-FFF2-40B4-BE49-F238E27FC236}">
                <a16:creationId xmlns:a16="http://schemas.microsoft.com/office/drawing/2014/main" id="{4FF9967E-2976-4AEC-ACAE-3BC177B63A25}"/>
              </a:ext>
            </a:extLst>
          </p:cNvPr>
          <p:cNvSpPr>
            <a:spLocks noGrp="1"/>
          </p:cNvSpPr>
          <p:nvPr>
            <p:ph idx="1"/>
          </p:nvPr>
        </p:nvSpPr>
        <p:spPr>
          <a:xfrm>
            <a:off x="1487424" y="5131192"/>
            <a:ext cx="9427464" cy="722376"/>
          </a:xfrm>
        </p:spPr>
        <p:txBody>
          <a:bodyPr vert="horz" lIns="91440" tIns="45720" rIns="91440" bIns="45720" rtlCol="0">
            <a:normAutofit/>
          </a:bodyPr>
          <a:lstStyle/>
          <a:p>
            <a:pPr marL="0" indent="0" algn="ctr">
              <a:buNone/>
            </a:pPr>
            <a:r>
              <a:rPr lang="en-US" altLang="zh-CN" sz="2200" b="0" i="0" u="none" strike="noStrike" kern="1200" baseline="0" dirty="0">
                <a:solidFill>
                  <a:schemeClr val="tx1"/>
                </a:solidFill>
                <a:latin typeface="+mn-lt"/>
                <a:ea typeface="+mn-ea"/>
                <a:cs typeface="+mn-cs"/>
              </a:rPr>
              <a:t>A node is important if it lies on many shortest paths between other nodes:</a:t>
            </a:r>
            <a:endParaRPr lang="en-US" altLang="zh-CN" sz="2200" kern="1200" dirty="0">
              <a:solidFill>
                <a:schemeClr val="tx1"/>
              </a:solidFill>
              <a:latin typeface="+mn-lt"/>
              <a:ea typeface="+mn-ea"/>
              <a:cs typeface="+mn-cs"/>
            </a:endParaRPr>
          </a:p>
        </p:txBody>
      </p:sp>
      <p:cxnSp>
        <p:nvCxnSpPr>
          <p:cNvPr id="13" name="Straight Connector 12">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sky, outdoor, day&#10;&#10;Description automatically generated">
            <a:extLst>
              <a:ext uri="{FF2B5EF4-FFF2-40B4-BE49-F238E27FC236}">
                <a16:creationId xmlns:a16="http://schemas.microsoft.com/office/drawing/2014/main" id="{2101C25F-95E4-4FB7-B286-AB03DC1F1CAF}"/>
              </a:ext>
            </a:extLst>
          </p:cNvPr>
          <p:cNvPicPr>
            <a:picLocks noChangeAspect="1"/>
          </p:cNvPicPr>
          <p:nvPr/>
        </p:nvPicPr>
        <p:blipFill rotWithShape="1">
          <a:blip r:embed="rId2">
            <a:extLst>
              <a:ext uri="{28A0092B-C50C-407E-A947-70E740481C1C}">
                <a14:useLocalDpi xmlns:a14="http://schemas.microsoft.com/office/drawing/2010/main" val="0"/>
              </a:ext>
            </a:extLst>
          </a:blip>
          <a:srcRect t="9743" r="3" b="19393"/>
          <a:stretch/>
        </p:blipFill>
        <p:spPr>
          <a:xfrm>
            <a:off x="6370320" y="320109"/>
            <a:ext cx="5212080" cy="385756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9C5147-C2A0-4517-9A04-3556B5C70CA5}"/>
                  </a:ext>
                </a:extLst>
              </p:cNvPr>
              <p:cNvSpPr txBox="1"/>
              <p:nvPr/>
            </p:nvSpPr>
            <p:spPr>
              <a:xfrm>
                <a:off x="2829818" y="5594042"/>
                <a:ext cx="6330966" cy="38569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ctr">
                  <a:spcAft>
                    <a:spcPts val="600"/>
                  </a:spcAft>
                </a:pPr>
                <a14:m>
                  <m:oMathPara xmlns:m="http://schemas.openxmlformats.org/officeDocument/2006/math">
                    <m:oMathParaPr>
                      <m:jc m:val="centerGroup"/>
                    </m:oMathParaPr>
                    <m:oMath xmlns:m="http://schemas.openxmlformats.org/officeDocument/2006/math">
                      <m:sSub>
                        <m:sSubPr>
                          <m:ctrlPr>
                            <a:rPr lang="zh-CN" altLang="en-US" i="1" smtClean="0">
                              <a:solidFill>
                                <a:srgbClr val="FFFFFF"/>
                              </a:solidFill>
                              <a:latin typeface="Cambria Math" panose="02040503050406030204" pitchFamily="18" charset="0"/>
                            </a:rPr>
                          </m:ctrlPr>
                        </m:sSubPr>
                        <m:e>
                          <m:r>
                            <a:rPr lang="en-US" altLang="zh-CN" b="0" i="1" smtClean="0">
                              <a:solidFill>
                                <a:srgbClr val="FFFFFF"/>
                              </a:solidFill>
                              <a:latin typeface="Cambria Math" panose="02040503050406030204" pitchFamily="18" charset="0"/>
                            </a:rPr>
                            <m:t>𝑐</m:t>
                          </m:r>
                        </m:e>
                        <m:sub>
                          <m:r>
                            <a:rPr lang="zh-CN" altLang="en-US" i="1">
                              <a:solidFill>
                                <a:srgbClr val="FFFFFF"/>
                              </a:solidFill>
                              <a:latin typeface="Cambria Math" panose="02040503050406030204" pitchFamily="18" charset="0"/>
                            </a:rPr>
                            <m:t>𝑣</m:t>
                          </m:r>
                        </m:sub>
                      </m:sSub>
                      <m:r>
                        <a:rPr lang="zh-CN" altLang="en-US" i="0">
                          <a:solidFill>
                            <a:srgbClr val="FFFFFF"/>
                          </a:solidFill>
                          <a:latin typeface="Cambria Math" panose="02040503050406030204" pitchFamily="18" charset="0"/>
                        </a:rPr>
                        <m:t>=</m:t>
                      </m:r>
                      <m:nary>
                        <m:naryPr>
                          <m:chr m:val="∑"/>
                          <m:limLoc m:val="undOvr"/>
                          <m:grow m:val="on"/>
                          <m:supHide m:val="on"/>
                          <m:ctrlPr>
                            <a:rPr lang="zh-CN" altLang="en-US" i="1">
                              <a:solidFill>
                                <a:srgbClr val="FFFFFF"/>
                              </a:solidFill>
                              <a:latin typeface="Cambria Math" panose="02040503050406030204" pitchFamily="18" charset="0"/>
                            </a:rPr>
                          </m:ctrlPr>
                        </m:naryPr>
                        <m:sub>
                          <m:r>
                            <a:rPr lang="zh-CN" altLang="en-US" i="1">
                              <a:solidFill>
                                <a:srgbClr val="FFFFFF"/>
                              </a:solidFill>
                              <a:latin typeface="Cambria Math" panose="02040503050406030204" pitchFamily="18" charset="0"/>
                            </a:rPr>
                            <m:t>𝑠</m:t>
                          </m:r>
                          <m:r>
                            <a:rPr lang="zh-CN" altLang="en-US" i="0">
                              <a:solidFill>
                                <a:srgbClr val="FFFFFF"/>
                              </a:solidFill>
                              <a:latin typeface="Cambria Math" panose="02040503050406030204" pitchFamily="18" charset="0"/>
                            </a:rPr>
                            <m:t>≠</m:t>
                          </m:r>
                          <m:r>
                            <a:rPr lang="zh-CN" altLang="en-US" i="1">
                              <a:solidFill>
                                <a:srgbClr val="FFFFFF"/>
                              </a:solidFill>
                              <a:latin typeface="Cambria Math" panose="02040503050406030204" pitchFamily="18" charset="0"/>
                            </a:rPr>
                            <m:t>𝑣</m:t>
                          </m:r>
                          <m:r>
                            <a:rPr lang="zh-CN" altLang="en-US" i="0">
                              <a:solidFill>
                                <a:srgbClr val="FFFFFF"/>
                              </a:solidFill>
                              <a:latin typeface="Cambria Math" panose="02040503050406030204" pitchFamily="18" charset="0"/>
                            </a:rPr>
                            <m:t>≠</m:t>
                          </m:r>
                          <m:r>
                            <a:rPr lang="zh-CN" altLang="en-US" i="1">
                              <a:solidFill>
                                <a:srgbClr val="FFFFFF"/>
                              </a:solidFill>
                              <a:latin typeface="Cambria Math" panose="02040503050406030204" pitchFamily="18" charset="0"/>
                            </a:rPr>
                            <m:t>𝑡</m:t>
                          </m:r>
                        </m:sub>
                        <m:sup/>
                        <m:e>
                          <m:f>
                            <m:fPr>
                              <m:ctrlPr>
                                <a:rPr lang="zh-CN" altLang="en-US" i="1" smtClean="0">
                                  <a:solidFill>
                                    <a:srgbClr val="FFFFFF"/>
                                  </a:solidFill>
                                  <a:latin typeface="Cambria Math" panose="02040503050406030204" pitchFamily="18" charset="0"/>
                                </a:rPr>
                              </m:ctrlPr>
                            </m:fPr>
                            <m:num>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𝑠h𝑜𝑟𝑡𝑒𝑠𝑡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𝑝𝑎𝑡h𝑠</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𝑏𝑒𝑡𝑤𝑒𝑒𝑛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𝑠</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𝑎𝑛𝑑</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𝑡</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𝑡h𝑎𝑡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𝑐𝑜𝑛𝑡𝑎𝑖𝑛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𝑣</m:t>
                              </m:r>
                              <m:r>
                                <a:rPr lang="en-US" altLang="zh-CN" i="1">
                                  <a:solidFill>
                                    <a:srgbClr val="FFFFFF"/>
                                  </a:solidFill>
                                  <a:latin typeface="Cambria Math" panose="02040503050406030204" pitchFamily="18" charset="0"/>
                                </a:rPr>
                                <m:t>)</m:t>
                              </m:r>
                            </m:num>
                            <m:den>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𝑠h𝑜𝑟𝑡𝑒𝑠𝑡</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𝑝𝑎𝑡h𝑠</m:t>
                              </m:r>
                              <m:r>
                                <a:rPr lang="en-US" altLang="zh-CN"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𝑏𝑒𝑡𝑤𝑒𝑒𝑛</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𝑠</m:t>
                              </m:r>
                              <m:r>
                                <a:rPr lang="zh-CN" altLang="en-US" i="1">
                                  <a:solidFill>
                                    <a:srgbClr val="FFFFFF"/>
                                  </a:solidFill>
                                  <a:latin typeface="Cambria Math" panose="02040503050406030204" pitchFamily="18" charset="0"/>
                                </a:rPr>
                                <m:t> </m:t>
                              </m:r>
                              <m:r>
                                <a:rPr lang="en-US" altLang="zh-CN" i="1">
                                  <a:solidFill>
                                    <a:srgbClr val="FFFFFF"/>
                                  </a:solidFill>
                                  <a:latin typeface="Cambria Math" panose="02040503050406030204" pitchFamily="18" charset="0"/>
                                </a:rPr>
                                <m:t>𝑎𝑛𝑑</m:t>
                              </m:r>
                              <m:r>
                                <a:rPr lang="en-US" altLang="zh-CN" i="1">
                                  <a:solidFill>
                                    <a:srgbClr val="FFFFFF"/>
                                  </a:solidFill>
                                  <a:latin typeface="Cambria Math" panose="02040503050406030204" pitchFamily="18" charset="0"/>
                                </a:rPr>
                                <m:t> </m:t>
                              </m:r>
                              <m:r>
                                <a:rPr lang="zh-CN" altLang="en-US" i="1">
                                  <a:solidFill>
                                    <a:srgbClr val="FFFFFF"/>
                                  </a:solidFill>
                                  <a:latin typeface="Cambria Math" panose="02040503050406030204" pitchFamily="18" charset="0"/>
                                </a:rPr>
                                <m:t>𝑡</m:t>
                              </m:r>
                              <m:r>
                                <a:rPr lang="en-US" altLang="zh-CN" i="1">
                                  <a:solidFill>
                                    <a:srgbClr val="FFFFFF"/>
                                  </a:solidFill>
                                  <a:latin typeface="Cambria Math" panose="02040503050406030204" pitchFamily="18" charset="0"/>
                                </a:rPr>
                                <m:t>)</m:t>
                              </m:r>
                            </m:den>
                          </m:f>
                        </m:e>
                      </m:nary>
                    </m:oMath>
                  </m:oMathPara>
                </a14:m>
                <a:endParaRPr lang="zh-CN" altLang="en-US" dirty="0">
                  <a:solidFill>
                    <a:srgbClr val="FFFFFF"/>
                  </a:solidFill>
                </a:endParaRPr>
              </a:p>
            </p:txBody>
          </p:sp>
        </mc:Choice>
        <mc:Fallback xmlns="">
          <p:sp>
            <p:nvSpPr>
              <p:cNvPr id="4" name="TextBox 3">
                <a:extLst>
                  <a:ext uri="{FF2B5EF4-FFF2-40B4-BE49-F238E27FC236}">
                    <a16:creationId xmlns:a16="http://schemas.microsoft.com/office/drawing/2014/main" id="{CF9C5147-C2A0-4517-9A04-3556B5C70CA5}"/>
                  </a:ext>
                </a:extLst>
              </p:cNvPr>
              <p:cNvSpPr txBox="1">
                <a:spLocks noRot="1" noChangeAspect="1" noMove="1" noResize="1" noEditPoints="1" noAdjustHandles="1" noChangeArrowheads="1" noChangeShapeType="1" noTextEdit="1"/>
              </p:cNvSpPr>
              <p:nvPr/>
            </p:nvSpPr>
            <p:spPr>
              <a:xfrm>
                <a:off x="2829818" y="5594042"/>
                <a:ext cx="6330966" cy="385694"/>
              </a:xfrm>
              <a:prstGeom prst="rect">
                <a:avLst/>
              </a:prstGeom>
              <a:blipFill>
                <a:blip r:embed="rId3"/>
                <a:stretch>
                  <a:fillRect b="-133333"/>
                </a:stretch>
              </a:blipFill>
              <a:ln>
                <a:noFill/>
              </a:ln>
            </p:spPr>
            <p:txBody>
              <a:bodyPr/>
              <a:lstStyle/>
              <a:p>
                <a:r>
                  <a:rPr lang="zh-CN" altLang="en-US">
                    <a:noFill/>
                  </a:rPr>
                  <a:t> </a:t>
                </a:r>
              </a:p>
            </p:txBody>
          </p:sp>
        </mc:Fallback>
      </mc:AlternateContent>
      <p:pic>
        <p:nvPicPr>
          <p:cNvPr id="10" name="Picture 9" descr="A picture containing map, sky, text&#10;&#10;Description automatically generated">
            <a:extLst>
              <a:ext uri="{FF2B5EF4-FFF2-40B4-BE49-F238E27FC236}">
                <a16:creationId xmlns:a16="http://schemas.microsoft.com/office/drawing/2014/main" id="{6A97FB80-CF1E-4F5A-BEA8-4730646A5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3" y="320109"/>
            <a:ext cx="5717508" cy="3907904"/>
          </a:xfrm>
          <a:prstGeom prst="rect">
            <a:avLst/>
          </a:prstGeom>
        </p:spPr>
      </p:pic>
    </p:spTree>
    <p:extLst>
      <p:ext uri="{BB962C8B-B14F-4D97-AF65-F5344CB8AC3E}">
        <p14:creationId xmlns:p14="http://schemas.microsoft.com/office/powerpoint/2010/main" val="36923028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7434-594A-4D66-B448-A8229D53AE03}"/>
              </a:ext>
            </a:extLst>
          </p:cNvPr>
          <p:cNvSpPr>
            <a:spLocks noGrp="1"/>
          </p:cNvSpPr>
          <p:nvPr>
            <p:ph type="title"/>
          </p:nvPr>
        </p:nvSpPr>
        <p:spPr>
          <a:xfrm>
            <a:off x="742149" y="3962948"/>
            <a:ext cx="10762488" cy="1207008"/>
          </a:xfrm>
        </p:spPr>
        <p:txBody>
          <a:bodyPr vert="horz" lIns="91440" tIns="45720" rIns="91440" bIns="45720" rtlCol="0" anchor="b">
            <a:normAutofit/>
          </a:bodyPr>
          <a:lstStyle/>
          <a:p>
            <a:pPr algn="ctr"/>
            <a:r>
              <a:rPr lang="en-US" altLang="zh-CN" sz="6000" kern="1200" dirty="0">
                <a:solidFill>
                  <a:schemeClr val="tx1"/>
                </a:solidFill>
                <a:latin typeface="+mj-lt"/>
                <a:ea typeface="+mj-ea"/>
                <a:cs typeface="+mj-cs"/>
              </a:rPr>
              <a:t>Closeness Centrality</a:t>
            </a:r>
          </a:p>
        </p:txBody>
      </p:sp>
      <p:sp>
        <p:nvSpPr>
          <p:cNvPr id="3" name="Content Placeholder 2">
            <a:extLst>
              <a:ext uri="{FF2B5EF4-FFF2-40B4-BE49-F238E27FC236}">
                <a16:creationId xmlns:a16="http://schemas.microsoft.com/office/drawing/2014/main" id="{4FF9967E-2976-4AEC-ACAE-3BC177B63A25}"/>
              </a:ext>
            </a:extLst>
          </p:cNvPr>
          <p:cNvSpPr>
            <a:spLocks noGrp="1"/>
          </p:cNvSpPr>
          <p:nvPr>
            <p:ph idx="1"/>
          </p:nvPr>
        </p:nvSpPr>
        <p:spPr>
          <a:xfrm>
            <a:off x="1382267" y="5142741"/>
            <a:ext cx="9427464" cy="722376"/>
          </a:xfrm>
        </p:spPr>
        <p:txBody>
          <a:bodyPr vert="horz" lIns="91440" tIns="45720" rIns="91440" bIns="45720" rtlCol="0">
            <a:normAutofit/>
          </a:bodyPr>
          <a:lstStyle/>
          <a:p>
            <a:pPr marL="0" indent="0" algn="ctr">
              <a:buNone/>
            </a:pPr>
            <a:r>
              <a:rPr lang="en-US" altLang="zh-CN" sz="2200" b="0" i="0" u="none" strike="noStrike" kern="1200" baseline="0" dirty="0">
                <a:solidFill>
                  <a:schemeClr val="tx1"/>
                </a:solidFill>
                <a:latin typeface="+mn-lt"/>
                <a:ea typeface="+mn-ea"/>
                <a:cs typeface="+mn-cs"/>
              </a:rPr>
              <a:t>A node is important if it has small shortest pathlengths to all other nodes:</a:t>
            </a:r>
            <a:endParaRPr lang="en-US" altLang="zh-CN" sz="2200" kern="1200" dirty="0">
              <a:solidFill>
                <a:schemeClr val="tx1"/>
              </a:solidFill>
              <a:latin typeface="+mn-lt"/>
              <a:ea typeface="+mn-ea"/>
              <a:cs typeface="+mn-cs"/>
            </a:endParaRPr>
          </a:p>
        </p:txBody>
      </p:sp>
      <p:pic>
        <p:nvPicPr>
          <p:cNvPr id="9" name="Picture 8">
            <a:extLst>
              <a:ext uri="{FF2B5EF4-FFF2-40B4-BE49-F238E27FC236}">
                <a16:creationId xmlns:a16="http://schemas.microsoft.com/office/drawing/2014/main" id="{C5D7E10F-B654-42B8-BD02-AB653FC6D7AE}"/>
              </a:ext>
            </a:extLst>
          </p:cNvPr>
          <p:cNvPicPr>
            <a:picLocks noChangeAspect="1"/>
          </p:cNvPicPr>
          <p:nvPr/>
        </p:nvPicPr>
        <p:blipFill rotWithShape="1">
          <a:blip r:embed="rId2">
            <a:extLst>
              <a:ext uri="{28A0092B-C50C-407E-A947-70E740481C1C}">
                <a14:useLocalDpi xmlns:a14="http://schemas.microsoft.com/office/drawing/2010/main" val="0"/>
              </a:ext>
            </a:extLst>
          </a:blip>
          <a:srcRect t="16085" r="3" b="13987"/>
          <a:stretch/>
        </p:blipFill>
        <p:spPr>
          <a:xfrm>
            <a:off x="609600" y="320749"/>
            <a:ext cx="5212080" cy="3856948"/>
          </a:xfrm>
          <a:prstGeom prst="rect">
            <a:avLst/>
          </a:prstGeom>
        </p:spPr>
      </p:pic>
      <p:cxnSp>
        <p:nvCxnSpPr>
          <p:cNvPr id="19" name="Straight Connector 18">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1845"/>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map&#10;&#10;Description automatically generated">
            <a:extLst>
              <a:ext uri="{FF2B5EF4-FFF2-40B4-BE49-F238E27FC236}">
                <a16:creationId xmlns:a16="http://schemas.microsoft.com/office/drawing/2014/main" id="{FE7909AA-B961-4E7F-8B6C-3B67BA69D6B7}"/>
              </a:ext>
            </a:extLst>
          </p:cNvPr>
          <p:cNvPicPr>
            <a:picLocks noChangeAspect="1"/>
          </p:cNvPicPr>
          <p:nvPr/>
        </p:nvPicPr>
        <p:blipFill rotWithShape="1">
          <a:blip r:embed="rId3">
            <a:extLst>
              <a:ext uri="{28A0092B-C50C-407E-A947-70E740481C1C}">
                <a14:useLocalDpi xmlns:a14="http://schemas.microsoft.com/office/drawing/2010/main" val="0"/>
              </a:ext>
            </a:extLst>
          </a:blip>
          <a:srcRect t="13563" r="1" b="18162"/>
          <a:stretch/>
        </p:blipFill>
        <p:spPr>
          <a:xfrm>
            <a:off x="6370322" y="320129"/>
            <a:ext cx="5212080" cy="385756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9C5147-C2A0-4517-9A04-3556B5C70CA5}"/>
                  </a:ext>
                </a:extLst>
              </p:cNvPr>
              <p:cNvSpPr txBox="1"/>
              <p:nvPr/>
            </p:nvSpPr>
            <p:spPr>
              <a:xfrm>
                <a:off x="2274422" y="5683712"/>
                <a:ext cx="7643155" cy="12072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ctr">
                  <a:spcAft>
                    <a:spcPts val="600"/>
                  </a:spcAft>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𝑐</m:t>
                          </m:r>
                        </m:e>
                        <m:sub>
                          <m:r>
                            <a:rPr lang="zh-CN" altLang="en-US" sz="2000" i="1">
                              <a:solidFill>
                                <a:srgbClr val="FFFFFF"/>
                              </a:solidFill>
                              <a:latin typeface="Cambria Math" panose="02040503050406030204" pitchFamily="18" charset="0"/>
                            </a:rPr>
                            <m:t>𝑣</m:t>
                          </m:r>
                        </m:sub>
                      </m:sSub>
                      <m:r>
                        <a:rPr lang="zh-CN" altLang="en-US" sz="2000" i="1">
                          <a:solidFill>
                            <a:srgbClr val="FFFFFF"/>
                          </a:solidFill>
                          <a:latin typeface="Cambria Math" panose="02040503050406030204" pitchFamily="18" charset="0"/>
                        </a:rPr>
                        <m:t>=</m:t>
                      </m:r>
                      <m:f>
                        <m:fPr>
                          <m:ctrlPr>
                            <a:rPr lang="zh-CN" altLang="en-US" sz="2000" i="1" dirty="0" smtClean="0">
                              <a:solidFill>
                                <a:srgbClr val="FFFFFF"/>
                              </a:solidFill>
                              <a:latin typeface="Cambria Math" panose="02040503050406030204" pitchFamily="18" charset="0"/>
                            </a:rPr>
                          </m:ctrlPr>
                        </m:fPr>
                        <m:num>
                          <m:r>
                            <a:rPr lang="zh-CN" altLang="en-US" sz="2000" i="1" dirty="0">
                              <a:solidFill>
                                <a:srgbClr val="FFFFFF"/>
                              </a:solidFill>
                              <a:latin typeface="Cambria Math" panose="02040503050406030204" pitchFamily="18" charset="0"/>
                            </a:rPr>
                            <m:t>1</m:t>
                          </m:r>
                        </m:num>
                        <m:den>
                          <m:nary>
                            <m:naryPr>
                              <m:chr m:val="∑"/>
                              <m:limLoc m:val="undOvr"/>
                              <m:grow m:val="on"/>
                              <m:supHide m:val="on"/>
                              <m:ctrlPr>
                                <a:rPr lang="zh-CN" altLang="en-US" sz="2000" i="1" dirty="0">
                                  <a:solidFill>
                                    <a:srgbClr val="FFFFFF"/>
                                  </a:solidFill>
                                  <a:latin typeface="Cambria Math" panose="02040503050406030204" pitchFamily="18" charset="0"/>
                                </a:rPr>
                              </m:ctrlPr>
                            </m:naryPr>
                            <m:sub>
                              <m:r>
                                <a:rPr lang="zh-CN" altLang="en-US" sz="2000" i="1" dirty="0">
                                  <a:solidFill>
                                    <a:srgbClr val="FFFFFF"/>
                                  </a:solidFill>
                                  <a:latin typeface="Cambria Math" panose="02040503050406030204" pitchFamily="18" charset="0"/>
                                </a:rPr>
                                <m:t>𝑢</m:t>
                              </m:r>
                              <m:r>
                                <a:rPr lang="zh-CN" altLang="en-US" sz="2000" i="1" dirty="0">
                                  <a:solidFill>
                                    <a:srgbClr val="FFFFFF"/>
                                  </a:solidFill>
                                  <a:latin typeface="Cambria Math" panose="02040503050406030204" pitchFamily="18" charset="0"/>
                                </a:rPr>
                                <m:t>≠</m:t>
                              </m:r>
                              <m:r>
                                <a:rPr lang="zh-CN" altLang="en-US" sz="2000" i="1" dirty="0">
                                  <a:solidFill>
                                    <a:srgbClr val="FFFFFF"/>
                                  </a:solidFill>
                                  <a:latin typeface="Cambria Math" panose="02040503050406030204" pitchFamily="18" charset="0"/>
                                </a:rPr>
                                <m:t>𝑣</m:t>
                              </m:r>
                            </m:sub>
                            <m:sup/>
                            <m:e>
                              <m:r>
                                <a:rPr lang="en-US" altLang="zh-CN" sz="2000" i="1" dirty="0">
                                  <a:solidFill>
                                    <a:srgbClr val="FFFFFF"/>
                                  </a:solidFill>
                                  <a:latin typeface="Cambria Math" panose="02040503050406030204" pitchFamily="18" charset="0"/>
                                </a:rPr>
                                <m:t>𝑠h𝑜𝑟𝑡𝑒𝑠𝑡</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𝑝𝑎𝑡h</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𝑙𝑒𝑛𝑔𝑡h</m:t>
                              </m:r>
                              <m:r>
                                <a:rPr lang="en-US" altLang="zh-CN"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𝑏𝑒𝑡𝑤𝑒𝑒𝑛</m:t>
                              </m:r>
                              <m:r>
                                <a:rPr lang="en-US" altLang="zh-CN" sz="2000" i="1" dirty="0">
                                  <a:solidFill>
                                    <a:srgbClr val="FFFFFF"/>
                                  </a:solidFill>
                                  <a:latin typeface="Cambria Math" panose="02040503050406030204" pitchFamily="18" charset="0"/>
                                </a:rPr>
                                <m:t> </m:t>
                              </m:r>
                              <m:r>
                                <a:rPr lang="zh-CN" altLang="en-US" sz="2000" i="1" dirty="0">
                                  <a:solidFill>
                                    <a:srgbClr val="FFFFFF"/>
                                  </a:solidFill>
                                  <a:latin typeface="Cambria Math" panose="02040503050406030204" pitchFamily="18" charset="0"/>
                                </a:rPr>
                                <m:t>𝑢</m:t>
                              </m:r>
                              <m:r>
                                <a:rPr lang="zh-CN" altLang="en-US" sz="2000" i="1" dirty="0">
                                  <a:solidFill>
                                    <a:srgbClr val="FFFFFF"/>
                                  </a:solidFill>
                                  <a:latin typeface="Cambria Math" panose="02040503050406030204" pitchFamily="18" charset="0"/>
                                </a:rPr>
                                <m:t> </m:t>
                              </m:r>
                              <m:r>
                                <a:rPr lang="en-US" altLang="zh-CN" sz="2000" i="1" dirty="0">
                                  <a:solidFill>
                                    <a:srgbClr val="FFFFFF"/>
                                  </a:solidFill>
                                  <a:latin typeface="Cambria Math" panose="02040503050406030204" pitchFamily="18" charset="0"/>
                                </a:rPr>
                                <m:t>𝑎𝑛𝑑</m:t>
                              </m:r>
                              <m:r>
                                <a:rPr lang="en-US" altLang="zh-CN" sz="2000" i="1" dirty="0">
                                  <a:solidFill>
                                    <a:srgbClr val="FFFFFF"/>
                                  </a:solidFill>
                                  <a:latin typeface="Cambria Math" panose="02040503050406030204" pitchFamily="18" charset="0"/>
                                </a:rPr>
                                <m:t> </m:t>
                              </m:r>
                              <m:r>
                                <a:rPr lang="zh-CN" altLang="en-US" sz="2000" i="1" dirty="0">
                                  <a:solidFill>
                                    <a:srgbClr val="FFFFFF"/>
                                  </a:solidFill>
                                  <a:latin typeface="Cambria Math" panose="02040503050406030204" pitchFamily="18" charset="0"/>
                                </a:rPr>
                                <m:t>𝑣</m:t>
                              </m:r>
                            </m:e>
                          </m:nary>
                        </m:den>
                      </m:f>
                    </m:oMath>
                  </m:oMathPara>
                </a14:m>
                <a:endParaRPr lang="zh-CN" altLang="en-US" i="1" dirty="0">
                  <a:solidFill>
                    <a:srgbClr val="FFFFFF"/>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F9C5147-C2A0-4517-9A04-3556B5C70CA5}"/>
                  </a:ext>
                </a:extLst>
              </p:cNvPr>
              <p:cNvSpPr txBox="1">
                <a:spLocks noRot="1" noChangeAspect="1" noMove="1" noResize="1" noEditPoints="1" noAdjustHandles="1" noChangeArrowheads="1" noChangeShapeType="1" noTextEdit="1"/>
              </p:cNvSpPr>
              <p:nvPr/>
            </p:nvSpPr>
            <p:spPr>
              <a:xfrm>
                <a:off x="2274422" y="5683712"/>
                <a:ext cx="7643155" cy="1207268"/>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085889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4C463D6-9F84-4E1A-9BAE-E832C25E18D7}"/>
              </a:ext>
            </a:extLst>
          </p:cNvPr>
          <p:cNvSpPr/>
          <p:nvPr/>
        </p:nvSpPr>
        <p:spPr>
          <a:xfrm>
            <a:off x="-1" y="-1"/>
            <a:ext cx="9666515" cy="2303829"/>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94B025AC-96D6-4E51-9AD5-F93EFDF704EC}"/>
              </a:ext>
            </a:extLst>
          </p:cNvPr>
          <p:cNvSpPr>
            <a:spLocks noGrp="1"/>
          </p:cNvSpPr>
          <p:nvPr>
            <p:ph type="title"/>
          </p:nvPr>
        </p:nvSpPr>
        <p:spPr>
          <a:xfrm>
            <a:off x="7145654" y="991443"/>
            <a:ext cx="4646295" cy="1087819"/>
          </a:xfrm>
        </p:spPr>
        <p:txBody>
          <a:bodyPr anchor="b">
            <a:normAutofit/>
          </a:bodyPr>
          <a:lstStyle/>
          <a:p>
            <a:r>
              <a:rPr lang="en-US" altLang="zh-CN" sz="3400" dirty="0">
                <a:solidFill>
                  <a:schemeClr val="accent4">
                    <a:lumMod val="40000"/>
                    <a:lumOff val="60000"/>
                  </a:schemeClr>
                </a:solidFill>
              </a:rPr>
              <a:t>Total Stats</a:t>
            </a:r>
            <a:endParaRPr lang="zh-CN" altLang="en-US" sz="3400" dirty="0">
              <a:solidFill>
                <a:schemeClr val="accent4">
                  <a:lumMod val="40000"/>
                  <a:lumOff val="60000"/>
                </a:schemeClr>
              </a:solidFill>
            </a:endParaRPr>
          </a:p>
        </p:txBody>
      </p:sp>
      <p:pic>
        <p:nvPicPr>
          <p:cNvPr id="9" name="Picture 8" descr="A picture containing window, water sport, plant, day&#10;&#10;Description automatically generated">
            <a:extLst>
              <a:ext uri="{FF2B5EF4-FFF2-40B4-BE49-F238E27FC236}">
                <a16:creationId xmlns:a16="http://schemas.microsoft.com/office/drawing/2014/main" id="{602A950B-1C97-4078-A67E-FAAAB702FC7A}"/>
              </a:ext>
            </a:extLst>
          </p:cNvPr>
          <p:cNvPicPr>
            <a:picLocks noChangeAspect="1"/>
          </p:cNvPicPr>
          <p:nvPr/>
        </p:nvPicPr>
        <p:blipFill rotWithShape="1">
          <a:blip r:embed="rId2">
            <a:extLst>
              <a:ext uri="{28A0092B-C50C-407E-A947-70E740481C1C}">
                <a14:useLocalDpi xmlns:a14="http://schemas.microsoft.com/office/drawing/2010/main" val="0"/>
              </a:ext>
            </a:extLst>
          </a:blip>
          <a:srcRect l="12683" r="3933" b="2"/>
          <a:stretch/>
        </p:blipFill>
        <p:spPr>
          <a:xfrm>
            <a:off x="20" y="-1"/>
            <a:ext cx="6688434" cy="6858000"/>
          </a:xfrm>
          <a:prstGeom prst="rect">
            <a:avLst/>
          </a:prstGeom>
        </p:spPr>
      </p:pic>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3">
            <a:extLst>
              <a:ext uri="{FF2B5EF4-FFF2-40B4-BE49-F238E27FC236}">
                <a16:creationId xmlns:a16="http://schemas.microsoft.com/office/drawing/2014/main" id="{A66C92C6-2090-45DE-8283-2381D45EDAA0}"/>
              </a:ext>
            </a:extLst>
          </p:cNvPr>
          <p:cNvGraphicFramePr>
            <a:graphicFrameLocks/>
          </p:cNvGraphicFramePr>
          <p:nvPr>
            <p:extLst>
              <p:ext uri="{D42A27DB-BD31-4B8C-83A1-F6EECF244321}">
                <p14:modId xmlns:p14="http://schemas.microsoft.com/office/powerpoint/2010/main" val="3668328668"/>
              </p:ext>
            </p:extLst>
          </p:nvPr>
        </p:nvGraphicFramePr>
        <p:xfrm>
          <a:off x="7467520" y="2494936"/>
          <a:ext cx="1847844" cy="2024462"/>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1884443586"/>
                    </a:ext>
                  </a:extLst>
                </a:gridCol>
                <a:gridCol w="923922">
                  <a:extLst>
                    <a:ext uri="{9D8B030D-6E8A-4147-A177-3AD203B41FA5}">
                      <a16:colId xmlns:a16="http://schemas.microsoft.com/office/drawing/2014/main" val="1124219148"/>
                    </a:ext>
                  </a:extLst>
                </a:gridCol>
              </a:tblGrid>
              <a:tr h="184042">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degree</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070663971"/>
                  </a:ext>
                </a:extLst>
              </a:tr>
              <a:tr h="184042">
                <a:tc>
                  <a:txBody>
                    <a:bodyPr/>
                    <a:lstStyle/>
                    <a:p>
                      <a:pPr algn="ctr" fontAlgn="ctr"/>
                      <a:r>
                        <a:rPr lang="en-US" altLang="zh-CN" sz="1100" b="0" u="none" strike="noStrike" dirty="0">
                          <a:solidFill>
                            <a:schemeClr val="tx1"/>
                          </a:solidFill>
                          <a:effectLst/>
                        </a:rPr>
                        <a:t>107</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1045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04172957"/>
                  </a:ext>
                </a:extLst>
              </a:tr>
              <a:tr h="184042">
                <a:tc>
                  <a:txBody>
                    <a:bodyPr/>
                    <a:lstStyle/>
                    <a:p>
                      <a:pPr algn="ctr" fontAlgn="ctr"/>
                      <a:r>
                        <a:rPr lang="en-US" altLang="zh-CN" sz="1100" b="0" u="none" strike="noStrike" dirty="0">
                          <a:solidFill>
                            <a:schemeClr val="tx1"/>
                          </a:solidFill>
                          <a:effectLst/>
                        </a:rPr>
                        <a:t>1684</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792</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6245685"/>
                  </a:ext>
                </a:extLst>
              </a:tr>
              <a:tr h="184042">
                <a:tc>
                  <a:txBody>
                    <a:bodyPr/>
                    <a:lstStyle/>
                    <a:p>
                      <a:pPr algn="ctr" fontAlgn="ctr"/>
                      <a:r>
                        <a:rPr lang="en-US" altLang="zh-CN" sz="1100" b="0" u="none" strike="noStrike">
                          <a:solidFill>
                            <a:schemeClr val="tx1"/>
                          </a:solidFill>
                          <a:effectLst/>
                        </a:rPr>
                        <a:t>1912</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755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419643585"/>
                  </a:ext>
                </a:extLst>
              </a:tr>
              <a:tr h="184042">
                <a:tc>
                  <a:txBody>
                    <a:bodyPr/>
                    <a:lstStyle/>
                    <a:p>
                      <a:pPr algn="ctr" fontAlgn="ctr"/>
                      <a:r>
                        <a:rPr lang="en-US" altLang="zh-CN" sz="1100" b="0" u="none" strike="noStrike" dirty="0">
                          <a:solidFill>
                            <a:schemeClr val="tx1"/>
                          </a:solidFill>
                          <a:effectLst/>
                        </a:rPr>
                        <a:t>3437</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547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94258012"/>
                  </a:ext>
                </a:extLst>
              </a:tr>
              <a:tr h="184042">
                <a:tc>
                  <a:txBody>
                    <a:bodyPr/>
                    <a:lstStyle/>
                    <a:p>
                      <a:pPr algn="ctr" fontAlgn="ctr"/>
                      <a:r>
                        <a:rPr lang="en-US" altLang="zh-CN" sz="1100" b="0" u="none" strike="noStrike" dirty="0">
                          <a:solidFill>
                            <a:schemeClr val="tx1"/>
                          </a:solidFill>
                          <a:effectLst/>
                        </a:rPr>
                        <a:t>0</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347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79412979"/>
                  </a:ext>
                </a:extLst>
              </a:tr>
              <a:tr h="184042">
                <a:tc>
                  <a:txBody>
                    <a:bodyPr/>
                    <a:lstStyle/>
                    <a:p>
                      <a:pPr algn="ctr" fontAlgn="ctr"/>
                      <a:r>
                        <a:rPr lang="en-US" altLang="zh-CN" sz="1100" b="0" u="none" strike="noStrike">
                          <a:solidFill>
                            <a:schemeClr val="tx1"/>
                          </a:solidFill>
                          <a:effectLst/>
                        </a:rPr>
                        <a:t>2543</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294</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568948325"/>
                  </a:ext>
                </a:extLst>
              </a:tr>
              <a:tr h="184042">
                <a:tc>
                  <a:txBody>
                    <a:bodyPr/>
                    <a:lstStyle/>
                    <a:p>
                      <a:pPr algn="ctr" fontAlgn="ctr"/>
                      <a:r>
                        <a:rPr lang="en-US" altLang="zh-CN" sz="1100" b="0" u="none" strike="noStrike">
                          <a:solidFill>
                            <a:schemeClr val="tx1"/>
                          </a:solidFill>
                          <a:effectLst/>
                        </a:rPr>
                        <a:t>2347</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291</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78226530"/>
                  </a:ext>
                </a:extLst>
              </a:tr>
              <a:tr h="184042">
                <a:tc>
                  <a:txBody>
                    <a:bodyPr/>
                    <a:lstStyle/>
                    <a:p>
                      <a:pPr algn="ctr" fontAlgn="ctr"/>
                      <a:r>
                        <a:rPr lang="en-US" altLang="zh-CN" sz="1100" b="0" u="none" strike="noStrike">
                          <a:solidFill>
                            <a:schemeClr val="tx1"/>
                          </a:solidFill>
                          <a:effectLst/>
                        </a:rPr>
                        <a:t>1888</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254</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97449516"/>
                  </a:ext>
                </a:extLst>
              </a:tr>
              <a:tr h="184042">
                <a:tc>
                  <a:txBody>
                    <a:bodyPr/>
                    <a:lstStyle/>
                    <a:p>
                      <a:pPr algn="ctr" fontAlgn="ctr"/>
                      <a:r>
                        <a:rPr lang="en-US" altLang="zh-CN" sz="1100" b="0" u="none" strike="noStrike">
                          <a:solidFill>
                            <a:schemeClr val="tx1"/>
                          </a:solidFill>
                          <a:effectLst/>
                        </a:rPr>
                        <a:t>1800</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chemeClr val="tx1"/>
                          </a:solidFill>
                          <a:effectLst/>
                        </a:rPr>
                        <a:t>245</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22319977"/>
                  </a:ext>
                </a:extLst>
              </a:tr>
              <a:tr h="184042">
                <a:tc>
                  <a:txBody>
                    <a:bodyPr/>
                    <a:lstStyle/>
                    <a:p>
                      <a:pPr algn="ctr" fontAlgn="ctr"/>
                      <a:r>
                        <a:rPr lang="en-US" altLang="zh-CN" sz="1100" b="0" u="none" strike="noStrike">
                          <a:solidFill>
                            <a:schemeClr val="tx1"/>
                          </a:solidFill>
                          <a:effectLst/>
                        </a:rPr>
                        <a:t>1663</a:t>
                      </a:r>
                      <a:endParaRPr lang="en-US" altLang="zh-CN" sz="11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chemeClr val="tx1"/>
                          </a:solidFill>
                          <a:effectLst/>
                        </a:rPr>
                        <a:t>235</a:t>
                      </a:r>
                      <a:endParaRPr lang="en-US" altLang="zh-CN" sz="11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151398802"/>
                  </a:ext>
                </a:extLst>
              </a:tr>
            </a:tbl>
          </a:graphicData>
        </a:graphic>
      </p:graphicFrame>
      <p:graphicFrame>
        <p:nvGraphicFramePr>
          <p:cNvPr id="25" name="Table 24">
            <a:extLst>
              <a:ext uri="{FF2B5EF4-FFF2-40B4-BE49-F238E27FC236}">
                <a16:creationId xmlns:a16="http://schemas.microsoft.com/office/drawing/2014/main" id="{FF404EA0-EEB3-4347-BDEB-AA0A37186128}"/>
              </a:ext>
            </a:extLst>
          </p:cNvPr>
          <p:cNvGraphicFramePr>
            <a:graphicFrameLocks noGrp="1"/>
          </p:cNvGraphicFramePr>
          <p:nvPr>
            <p:extLst>
              <p:ext uri="{D42A27DB-BD31-4B8C-83A1-F6EECF244321}">
                <p14:modId xmlns:p14="http://schemas.microsoft.com/office/powerpoint/2010/main" val="2608516681"/>
              </p:ext>
            </p:extLst>
          </p:nvPr>
        </p:nvGraphicFramePr>
        <p:xfrm>
          <a:off x="9744489" y="195328"/>
          <a:ext cx="1847844" cy="1994542"/>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3501514201"/>
                    </a:ext>
                  </a:extLst>
                </a:gridCol>
                <a:gridCol w="923922">
                  <a:extLst>
                    <a:ext uri="{9D8B030D-6E8A-4147-A177-3AD203B41FA5}">
                      <a16:colId xmlns:a16="http://schemas.microsoft.com/office/drawing/2014/main" val="750477629"/>
                    </a:ext>
                  </a:extLst>
                </a:gridCol>
              </a:tblGrid>
              <a:tr h="181322">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eigenvector</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59641290"/>
                  </a:ext>
                </a:extLst>
              </a:tr>
              <a:tr h="181322">
                <a:tc>
                  <a:txBody>
                    <a:bodyPr/>
                    <a:lstStyle/>
                    <a:p>
                      <a:pPr algn="ctr" fontAlgn="ctr"/>
                      <a:r>
                        <a:rPr lang="en-US" altLang="zh-CN" sz="1100" b="0" u="none" strike="noStrike" dirty="0">
                          <a:solidFill>
                            <a:srgbClr val="000000"/>
                          </a:solidFill>
                          <a:effectLst/>
                        </a:rPr>
                        <a:t>1912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296.5844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99998419"/>
                  </a:ext>
                </a:extLst>
              </a:tr>
              <a:tr h="181322">
                <a:tc>
                  <a:txBody>
                    <a:bodyPr/>
                    <a:lstStyle/>
                    <a:p>
                      <a:pPr algn="ctr" fontAlgn="ctr"/>
                      <a:r>
                        <a:rPr lang="en-US" altLang="zh-CN" sz="1100" b="0" u="none" strike="noStrike">
                          <a:solidFill>
                            <a:srgbClr val="000000"/>
                          </a:solidFill>
                          <a:effectLst/>
                        </a:rPr>
                        <a:t>2266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254.0166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83581723"/>
                  </a:ext>
                </a:extLst>
              </a:tr>
              <a:tr h="181322">
                <a:tc>
                  <a:txBody>
                    <a:bodyPr/>
                    <a:lstStyle/>
                    <a:p>
                      <a:pPr algn="ctr" fontAlgn="ctr"/>
                      <a:r>
                        <a:rPr lang="en-US" altLang="zh-CN" sz="1100" b="0" u="none" strike="noStrike">
                          <a:solidFill>
                            <a:srgbClr val="000000"/>
                          </a:solidFill>
                          <a:effectLst/>
                        </a:rPr>
                        <a:t>2206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250.4103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860533213"/>
                  </a:ext>
                </a:extLst>
              </a:tr>
              <a:tr h="181322">
                <a:tc>
                  <a:txBody>
                    <a:bodyPr/>
                    <a:lstStyle/>
                    <a:p>
                      <a:pPr algn="ctr" fontAlgn="ctr"/>
                      <a:r>
                        <a:rPr lang="en-US" altLang="zh-CN" sz="1100" b="0" u="none" strike="noStrike" dirty="0">
                          <a:solidFill>
                            <a:srgbClr val="000000"/>
                          </a:solidFill>
                          <a:effectLst/>
                        </a:rPr>
                        <a:t>2233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248.8579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67115094"/>
                  </a:ext>
                </a:extLst>
              </a:tr>
              <a:tr h="181322">
                <a:tc>
                  <a:txBody>
                    <a:bodyPr/>
                    <a:lstStyle/>
                    <a:p>
                      <a:pPr algn="ctr" fontAlgn="ctr"/>
                      <a:r>
                        <a:rPr lang="en-US" altLang="zh-CN" sz="1100" b="0" u="none" strike="noStrike">
                          <a:solidFill>
                            <a:srgbClr val="000000"/>
                          </a:solidFill>
                          <a:effectLst/>
                        </a:rPr>
                        <a:t>2142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245.7742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90624476"/>
                  </a:ext>
                </a:extLst>
              </a:tr>
              <a:tr h="181322">
                <a:tc>
                  <a:txBody>
                    <a:bodyPr/>
                    <a:lstStyle/>
                    <a:p>
                      <a:pPr algn="ctr" fontAlgn="ctr"/>
                      <a:r>
                        <a:rPr lang="en-US" altLang="zh-CN" sz="1100" b="0" u="none" strike="noStrike">
                          <a:solidFill>
                            <a:srgbClr val="000000"/>
                          </a:solidFill>
                          <a:effectLst/>
                        </a:rPr>
                        <a:t>2464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245.2242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69726601"/>
                  </a:ext>
                </a:extLst>
              </a:tr>
              <a:tr h="181322">
                <a:tc>
                  <a:txBody>
                    <a:bodyPr/>
                    <a:lstStyle/>
                    <a:p>
                      <a:pPr algn="ctr" fontAlgn="ctr"/>
                      <a:r>
                        <a:rPr lang="en-US" altLang="zh-CN" sz="1100" b="0" u="none" strike="noStrike">
                          <a:solidFill>
                            <a:srgbClr val="000000"/>
                          </a:solidFill>
                          <a:effectLst/>
                        </a:rPr>
                        <a:t>2218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244.9369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87153778"/>
                  </a:ext>
                </a:extLst>
              </a:tr>
              <a:tr h="181322">
                <a:tc>
                  <a:txBody>
                    <a:bodyPr/>
                    <a:lstStyle/>
                    <a:p>
                      <a:pPr algn="ctr" fontAlgn="ctr"/>
                      <a:r>
                        <a:rPr lang="en-US" altLang="zh-CN" sz="1100" b="0" u="none" strike="noStrike">
                          <a:solidFill>
                            <a:srgbClr val="000000"/>
                          </a:solidFill>
                          <a:effectLst/>
                        </a:rPr>
                        <a:t>2078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244.8809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92301838"/>
                  </a:ext>
                </a:extLst>
              </a:tr>
              <a:tr h="181322">
                <a:tc>
                  <a:txBody>
                    <a:bodyPr/>
                    <a:lstStyle/>
                    <a:p>
                      <a:pPr algn="ctr" fontAlgn="ctr"/>
                      <a:r>
                        <a:rPr lang="en-US" altLang="zh-CN" sz="1100" b="0" u="none" strike="noStrike">
                          <a:solidFill>
                            <a:srgbClr val="000000"/>
                          </a:solidFill>
                          <a:effectLst/>
                        </a:rPr>
                        <a:t>2347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243.8131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21008350"/>
                  </a:ext>
                </a:extLst>
              </a:tr>
              <a:tr h="181322">
                <a:tc>
                  <a:txBody>
                    <a:bodyPr/>
                    <a:lstStyle/>
                    <a:p>
                      <a:pPr algn="ctr" fontAlgn="ctr"/>
                      <a:r>
                        <a:rPr lang="en-US" altLang="zh-CN" sz="1100" b="0" u="none" strike="noStrike" dirty="0">
                          <a:solidFill>
                            <a:srgbClr val="000000"/>
                          </a:solidFill>
                          <a:effectLst/>
                        </a:rPr>
                        <a:t>2123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243.4639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086253602"/>
                  </a:ext>
                </a:extLst>
              </a:tr>
            </a:tbl>
          </a:graphicData>
        </a:graphic>
      </p:graphicFrame>
      <p:graphicFrame>
        <p:nvGraphicFramePr>
          <p:cNvPr id="27" name="Table 26">
            <a:extLst>
              <a:ext uri="{FF2B5EF4-FFF2-40B4-BE49-F238E27FC236}">
                <a16:creationId xmlns:a16="http://schemas.microsoft.com/office/drawing/2014/main" id="{6EEC5316-F2BD-44EE-8347-F0112B09C467}"/>
              </a:ext>
            </a:extLst>
          </p:cNvPr>
          <p:cNvGraphicFramePr>
            <a:graphicFrameLocks noGrp="1"/>
          </p:cNvGraphicFramePr>
          <p:nvPr>
            <p:extLst>
              <p:ext uri="{D42A27DB-BD31-4B8C-83A1-F6EECF244321}">
                <p14:modId xmlns:p14="http://schemas.microsoft.com/office/powerpoint/2010/main" val="507790748"/>
              </p:ext>
            </p:extLst>
          </p:nvPr>
        </p:nvGraphicFramePr>
        <p:xfrm>
          <a:off x="9744489" y="2501410"/>
          <a:ext cx="1847844" cy="2019367"/>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1040212659"/>
                    </a:ext>
                  </a:extLst>
                </a:gridCol>
                <a:gridCol w="923922">
                  <a:extLst>
                    <a:ext uri="{9D8B030D-6E8A-4147-A177-3AD203B41FA5}">
                      <a16:colId xmlns:a16="http://schemas.microsoft.com/office/drawing/2014/main" val="2558497622"/>
                    </a:ext>
                  </a:extLst>
                </a:gridCol>
              </a:tblGrid>
              <a:tr h="18105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err="1">
                          <a:solidFill>
                            <a:schemeClr val="bg1"/>
                          </a:solidFill>
                          <a:effectLst/>
                        </a:rPr>
                        <a:t>pagerank</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12435648"/>
                  </a:ext>
                </a:extLst>
              </a:tr>
              <a:tr h="181059">
                <a:tc>
                  <a:txBody>
                    <a:bodyPr/>
                    <a:lstStyle/>
                    <a:p>
                      <a:pPr algn="ctr" fontAlgn="ctr"/>
                      <a:r>
                        <a:rPr lang="en-US" altLang="zh-CN" sz="1100" b="0" u="none" strike="noStrike">
                          <a:solidFill>
                            <a:srgbClr val="000000"/>
                          </a:solidFill>
                          <a:effectLst/>
                        </a:rPr>
                        <a:t>3437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29.67998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164397751"/>
                  </a:ext>
                </a:extLst>
              </a:tr>
              <a:tr h="18105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27.08421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835203376"/>
                  </a:ext>
                </a:extLst>
              </a:tr>
              <a:tr h="18105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24.78503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56066285"/>
                  </a:ext>
                </a:extLst>
              </a:tr>
              <a:tr h="181059">
                <a:tc>
                  <a:txBody>
                    <a:bodyPr/>
                    <a:lstStyle/>
                    <a:p>
                      <a:pPr algn="ctr" fontAlgn="ctr"/>
                      <a:r>
                        <a:rPr lang="en-US" altLang="zh-CN" sz="1100" b="0" u="none" strike="noStrike">
                          <a:solidFill>
                            <a:srgbClr val="000000"/>
                          </a:solidFill>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24.49815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42927142"/>
                  </a:ext>
                </a:extLst>
              </a:tr>
              <a:tr h="181059">
                <a:tc>
                  <a:txBody>
                    <a:bodyPr/>
                    <a:lstStyle/>
                    <a:p>
                      <a:pPr algn="ctr" fontAlgn="ctr"/>
                      <a:r>
                        <a:rPr lang="en-US" altLang="zh-CN" sz="1100" b="0" u="none" strike="noStrike">
                          <a:solidFill>
                            <a:srgbClr val="000000"/>
                          </a:solidFill>
                          <a:effectLst/>
                        </a:rPr>
                        <a:t>1912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15.06055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92892168"/>
                  </a:ext>
                </a:extLst>
              </a:tr>
              <a:tr h="181059">
                <a:tc>
                  <a:txBody>
                    <a:bodyPr/>
                    <a:lstStyle/>
                    <a:p>
                      <a:pPr algn="ctr" fontAlgn="ctr"/>
                      <a:r>
                        <a:rPr lang="en-US" altLang="zh-CN" sz="1100" b="0" u="none" strike="noStrike" dirty="0">
                          <a:solidFill>
                            <a:srgbClr val="000000"/>
                          </a:solidFill>
                          <a:effectLst/>
                        </a:rPr>
                        <a:t>348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9.13446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6795268"/>
                  </a:ext>
                </a:extLst>
              </a:tr>
              <a:tr h="181059">
                <a:tc>
                  <a:txBody>
                    <a:bodyPr/>
                    <a:lstStyle/>
                    <a:p>
                      <a:pPr algn="ctr" fontAlgn="ctr"/>
                      <a:r>
                        <a:rPr lang="en-US" altLang="zh-CN" sz="1100" b="0" u="none" strike="noStrike">
                          <a:solidFill>
                            <a:srgbClr val="000000"/>
                          </a:solidFill>
                          <a:effectLst/>
                        </a:rPr>
                        <a:t>686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8.667531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044356395"/>
                  </a:ext>
                </a:extLst>
              </a:tr>
              <a:tr h="181059">
                <a:tc>
                  <a:txBody>
                    <a:bodyPr/>
                    <a:lstStyle/>
                    <a:p>
                      <a:pPr algn="ctr" fontAlgn="ctr"/>
                      <a:r>
                        <a:rPr lang="en-US" altLang="zh-CN" sz="1100" b="0" u="none" strike="noStrike">
                          <a:solidFill>
                            <a:srgbClr val="000000"/>
                          </a:solidFill>
                          <a:effectLst/>
                        </a:rPr>
                        <a:t>3980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8.451854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70577987"/>
                  </a:ext>
                </a:extLst>
              </a:tr>
              <a:tr h="208777">
                <a:tc>
                  <a:txBody>
                    <a:bodyPr/>
                    <a:lstStyle/>
                    <a:p>
                      <a:pPr algn="ctr" fontAlgn="ctr"/>
                      <a:r>
                        <a:rPr lang="en-US" altLang="zh-CN" sz="1100" b="0" u="none" strike="noStrike">
                          <a:solidFill>
                            <a:srgbClr val="000000"/>
                          </a:solidFill>
                          <a:effectLst/>
                        </a:rPr>
                        <a:t>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7.026296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353607669"/>
                  </a:ext>
                </a:extLst>
              </a:tr>
              <a:tr h="181059">
                <a:tc>
                  <a:txBody>
                    <a:bodyPr/>
                    <a:lstStyle/>
                    <a:p>
                      <a:pPr algn="ctr" fontAlgn="ctr"/>
                      <a:r>
                        <a:rPr lang="en-US" altLang="zh-CN" sz="1100" b="0" u="none" strike="noStrike">
                          <a:solidFill>
                            <a:srgbClr val="000000"/>
                          </a:solidFill>
                          <a:effectLst/>
                        </a:rPr>
                        <a:t>698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5.099148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82410301"/>
                  </a:ext>
                </a:extLst>
              </a:tr>
            </a:tbl>
          </a:graphicData>
        </a:graphic>
      </p:graphicFrame>
      <p:graphicFrame>
        <p:nvGraphicFramePr>
          <p:cNvPr id="30" name="Table 29">
            <a:extLst>
              <a:ext uri="{FF2B5EF4-FFF2-40B4-BE49-F238E27FC236}">
                <a16:creationId xmlns:a16="http://schemas.microsoft.com/office/drawing/2014/main" id="{51F7F2FC-5905-422C-AE6A-F16D29F6CD80}"/>
              </a:ext>
            </a:extLst>
          </p:cNvPr>
          <p:cNvGraphicFramePr>
            <a:graphicFrameLocks noGrp="1"/>
          </p:cNvGraphicFramePr>
          <p:nvPr>
            <p:extLst>
              <p:ext uri="{D42A27DB-BD31-4B8C-83A1-F6EECF244321}">
                <p14:modId xmlns:p14="http://schemas.microsoft.com/office/powerpoint/2010/main" val="3406912135"/>
              </p:ext>
            </p:extLst>
          </p:nvPr>
        </p:nvGraphicFramePr>
        <p:xfrm>
          <a:off x="9744489" y="4631319"/>
          <a:ext cx="1847844" cy="2019369"/>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2889517428"/>
                    </a:ext>
                  </a:extLst>
                </a:gridCol>
                <a:gridCol w="923922">
                  <a:extLst>
                    <a:ext uri="{9D8B030D-6E8A-4147-A177-3AD203B41FA5}">
                      <a16:colId xmlns:a16="http://schemas.microsoft.com/office/drawing/2014/main" val="3526336590"/>
                    </a:ext>
                  </a:extLst>
                </a:gridCol>
              </a:tblGrid>
              <a:tr h="18357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closeness</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9363058"/>
                  </a:ext>
                </a:extLst>
              </a:tr>
              <a:tr h="18357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0.459699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25634400"/>
                  </a:ext>
                </a:extLst>
              </a:tr>
              <a:tr h="183579">
                <a:tc>
                  <a:txBody>
                    <a:bodyPr/>
                    <a:lstStyle/>
                    <a:p>
                      <a:pPr algn="ctr" fontAlgn="ctr"/>
                      <a:r>
                        <a:rPr lang="en-US" altLang="zh-CN" sz="1100" b="0" u="none" strike="noStrike" dirty="0">
                          <a:solidFill>
                            <a:srgbClr val="000000"/>
                          </a:solidFill>
                          <a:effectLst/>
                        </a:rPr>
                        <a:t>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0.397402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09540635"/>
                  </a:ext>
                </a:extLst>
              </a:tr>
              <a:tr h="183579">
                <a:tc>
                  <a:txBody>
                    <a:bodyPr/>
                    <a:lstStyle/>
                    <a:p>
                      <a:pPr algn="ctr" fontAlgn="ctr"/>
                      <a:r>
                        <a:rPr lang="en-US" altLang="zh-CN" sz="1100" b="0" u="none" strike="noStrike">
                          <a:solidFill>
                            <a:srgbClr val="000000"/>
                          </a:solidFill>
                          <a:effectLst/>
                        </a:rPr>
                        <a:t>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0.394837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048953398"/>
                  </a:ext>
                </a:extLst>
              </a:tr>
              <a:tr h="183579">
                <a:tc>
                  <a:txBody>
                    <a:bodyPr/>
                    <a:lstStyle/>
                    <a:p>
                      <a:pPr algn="ctr" fontAlgn="ctr"/>
                      <a:r>
                        <a:rPr lang="en-US" altLang="zh-CN" sz="1100" b="0" u="none" strike="noStrike">
                          <a:solidFill>
                            <a:srgbClr val="000000"/>
                          </a:solidFill>
                          <a:effectLst/>
                        </a:rPr>
                        <a:t>563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0.393913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22718493"/>
                  </a:ext>
                </a:extLst>
              </a:tr>
              <a:tr h="18357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0.393606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70963876"/>
                  </a:ext>
                </a:extLst>
              </a:tr>
              <a:tr h="183579">
                <a:tc>
                  <a:txBody>
                    <a:bodyPr/>
                    <a:lstStyle/>
                    <a:p>
                      <a:pPr algn="ctr" fontAlgn="ctr"/>
                      <a:r>
                        <a:rPr lang="en-US" altLang="zh-CN" sz="1100" b="0" u="none" strike="noStrike">
                          <a:solidFill>
                            <a:srgbClr val="000000"/>
                          </a:solidFill>
                          <a:effectLst/>
                        </a:rPr>
                        <a:t>171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0.370493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76719947"/>
                  </a:ext>
                </a:extLst>
              </a:tr>
              <a:tr h="183579">
                <a:tc>
                  <a:txBody>
                    <a:bodyPr/>
                    <a:lstStyle/>
                    <a:p>
                      <a:pPr algn="ctr" fontAlgn="ctr"/>
                      <a:r>
                        <a:rPr lang="en-US" altLang="zh-CN" sz="1100" b="0" u="none" strike="noStrike">
                          <a:solidFill>
                            <a:srgbClr val="000000"/>
                          </a:solidFill>
                          <a:effectLst/>
                        </a:rPr>
                        <a:t>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0.369916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80498507"/>
                  </a:ext>
                </a:extLst>
              </a:tr>
              <a:tr h="183579">
                <a:tc>
                  <a:txBody>
                    <a:bodyPr/>
                    <a:lstStyle/>
                    <a:p>
                      <a:pPr algn="ctr" fontAlgn="ctr"/>
                      <a:r>
                        <a:rPr lang="en-US" altLang="zh-CN" sz="1100" b="0" u="none" strike="noStrike">
                          <a:solidFill>
                            <a:srgbClr val="000000"/>
                          </a:solidFill>
                          <a:effectLst/>
                        </a:rPr>
                        <a:t>483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0.369848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57065658"/>
                  </a:ext>
                </a:extLst>
              </a:tr>
              <a:tr h="183579">
                <a:tc>
                  <a:txBody>
                    <a:bodyPr/>
                    <a:lstStyle/>
                    <a:p>
                      <a:pPr algn="ctr" fontAlgn="ctr"/>
                      <a:r>
                        <a:rPr lang="en-US" altLang="zh-CN" sz="1100" b="0" u="none" strike="noStrike">
                          <a:solidFill>
                            <a:srgbClr val="000000"/>
                          </a:solidFill>
                          <a:effectLst/>
                        </a:rPr>
                        <a:t>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0.369543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19914462"/>
                  </a:ext>
                </a:extLst>
              </a:tr>
              <a:tr h="183579">
                <a:tc>
                  <a:txBody>
                    <a:bodyPr/>
                    <a:lstStyle/>
                    <a:p>
                      <a:pPr algn="ctr" fontAlgn="ctr"/>
                      <a:r>
                        <a:rPr lang="en-US" altLang="zh-CN" sz="1100" b="0" u="none" strike="noStrike">
                          <a:solidFill>
                            <a:srgbClr val="000000"/>
                          </a:solidFill>
                          <a:effectLst/>
                        </a:rPr>
                        <a:t>376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0.366558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1297990"/>
                  </a:ext>
                </a:extLst>
              </a:tr>
            </a:tbl>
          </a:graphicData>
        </a:graphic>
      </p:graphicFrame>
      <p:graphicFrame>
        <p:nvGraphicFramePr>
          <p:cNvPr id="31" name="Table 30">
            <a:extLst>
              <a:ext uri="{FF2B5EF4-FFF2-40B4-BE49-F238E27FC236}">
                <a16:creationId xmlns:a16="http://schemas.microsoft.com/office/drawing/2014/main" id="{91526B48-A118-4CA9-9DD2-572B5FAEDE45}"/>
              </a:ext>
            </a:extLst>
          </p:cNvPr>
          <p:cNvGraphicFramePr>
            <a:graphicFrameLocks noGrp="1"/>
          </p:cNvGraphicFramePr>
          <p:nvPr>
            <p:extLst>
              <p:ext uri="{D42A27DB-BD31-4B8C-83A1-F6EECF244321}">
                <p14:modId xmlns:p14="http://schemas.microsoft.com/office/powerpoint/2010/main" val="4009044015"/>
              </p:ext>
            </p:extLst>
          </p:nvPr>
        </p:nvGraphicFramePr>
        <p:xfrm>
          <a:off x="7467520" y="4615982"/>
          <a:ext cx="1847844" cy="2019369"/>
        </p:xfrm>
        <a:graphic>
          <a:graphicData uri="http://schemas.openxmlformats.org/drawingml/2006/table">
            <a:tbl>
              <a:tblPr firstRow="1">
                <a:tableStyleId>{7E9639D4-E3E2-4D34-9284-5A2195B3D0D7}</a:tableStyleId>
              </a:tblPr>
              <a:tblGrid>
                <a:gridCol w="923922">
                  <a:extLst>
                    <a:ext uri="{9D8B030D-6E8A-4147-A177-3AD203B41FA5}">
                      <a16:colId xmlns:a16="http://schemas.microsoft.com/office/drawing/2014/main" val="215805750"/>
                    </a:ext>
                  </a:extLst>
                </a:gridCol>
                <a:gridCol w="923922">
                  <a:extLst>
                    <a:ext uri="{9D8B030D-6E8A-4147-A177-3AD203B41FA5}">
                      <a16:colId xmlns:a16="http://schemas.microsoft.com/office/drawing/2014/main" val="934441797"/>
                    </a:ext>
                  </a:extLst>
                </a:gridCol>
              </a:tblGrid>
              <a:tr h="183579">
                <a:tc>
                  <a:txBody>
                    <a:bodyPr/>
                    <a:lstStyle/>
                    <a:p>
                      <a:pPr algn="ctr" fontAlgn="ctr"/>
                      <a:r>
                        <a:rPr lang="en-US" sz="1100" b="0" u="none" strike="noStrike" dirty="0">
                          <a:solidFill>
                            <a:schemeClr val="bg1"/>
                          </a:solidFill>
                          <a:effectLst/>
                        </a:rPr>
                        <a:t>id</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100" b="0" u="none" strike="noStrike" dirty="0">
                          <a:solidFill>
                            <a:schemeClr val="bg1"/>
                          </a:solidFill>
                          <a:effectLst/>
                        </a:rPr>
                        <a:t>betweenness</a:t>
                      </a:r>
                      <a:endParaRPr 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2188462"/>
                  </a:ext>
                </a:extLst>
              </a:tr>
              <a:tr h="183579">
                <a:tc>
                  <a:txBody>
                    <a:bodyPr/>
                    <a:lstStyle/>
                    <a:p>
                      <a:pPr algn="ctr" fontAlgn="ctr"/>
                      <a:r>
                        <a:rPr lang="en-US" altLang="zh-CN" sz="1100" b="0" u="none" strike="noStrike">
                          <a:solidFill>
                            <a:srgbClr val="000000"/>
                          </a:solidFill>
                          <a:effectLst/>
                        </a:rPr>
                        <a:t>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3916560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70424850"/>
                  </a:ext>
                </a:extLst>
              </a:tr>
              <a:tr h="183579">
                <a:tc>
                  <a:txBody>
                    <a:bodyPr/>
                    <a:lstStyle/>
                    <a:p>
                      <a:pPr algn="ctr" fontAlgn="ctr"/>
                      <a:r>
                        <a:rPr lang="en-US" altLang="zh-CN" sz="1100" b="0" u="none" strike="noStrike">
                          <a:solidFill>
                            <a:srgbClr val="000000"/>
                          </a:solidFill>
                          <a:effectLst/>
                        </a:rPr>
                        <a:t>1684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2753287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469632855"/>
                  </a:ext>
                </a:extLst>
              </a:tr>
              <a:tr h="183579">
                <a:tc>
                  <a:txBody>
                    <a:bodyPr/>
                    <a:lstStyle/>
                    <a:p>
                      <a:pPr algn="ctr" fontAlgn="ctr"/>
                      <a:r>
                        <a:rPr lang="en-US" altLang="zh-CN" sz="1100" b="0" u="none" strike="noStrike">
                          <a:solidFill>
                            <a:srgbClr val="000000"/>
                          </a:solidFill>
                          <a:effectLst/>
                        </a:rPr>
                        <a:t>3437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1924506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00042480"/>
                  </a:ext>
                </a:extLst>
              </a:tr>
              <a:tr h="183579">
                <a:tc>
                  <a:txBody>
                    <a:bodyPr/>
                    <a:lstStyle/>
                    <a:p>
                      <a:pPr algn="ctr" fontAlgn="ctr"/>
                      <a:r>
                        <a:rPr lang="en-US" altLang="zh-CN" sz="1100" b="0" u="none" strike="noStrike">
                          <a:solidFill>
                            <a:srgbClr val="000000"/>
                          </a:solidFill>
                          <a:effectLst/>
                        </a:rPr>
                        <a:t>1912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1868918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978309143"/>
                  </a:ext>
                </a:extLst>
              </a:tr>
              <a:tr h="183579">
                <a:tc>
                  <a:txBody>
                    <a:bodyPr/>
                    <a:lstStyle/>
                    <a:p>
                      <a:pPr algn="ctr" fontAlgn="ctr"/>
                      <a:r>
                        <a:rPr lang="en-US" altLang="zh-CN" sz="1100" b="0" u="none" strike="noStrike">
                          <a:solidFill>
                            <a:srgbClr val="000000"/>
                          </a:solidFill>
                          <a:effectLst/>
                        </a:rPr>
                        <a:t>1085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1214578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07787655"/>
                  </a:ext>
                </a:extLst>
              </a:tr>
              <a:tr h="183579">
                <a:tc>
                  <a:txBody>
                    <a:bodyPr/>
                    <a:lstStyle/>
                    <a:p>
                      <a:pPr algn="ctr" fontAlgn="ctr"/>
                      <a:r>
                        <a:rPr lang="en-US" altLang="zh-CN" sz="1100" b="0" u="none" strike="noStrike">
                          <a:solidFill>
                            <a:srgbClr val="000000"/>
                          </a:solidFill>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1192496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9014430"/>
                  </a:ext>
                </a:extLst>
              </a:tr>
              <a:tr h="183579">
                <a:tc>
                  <a:txBody>
                    <a:bodyPr/>
                    <a:lstStyle/>
                    <a:p>
                      <a:pPr algn="ctr" fontAlgn="ctr"/>
                      <a:r>
                        <a:rPr lang="en-US" altLang="zh-CN" sz="1100" b="0" u="none" strike="noStrike" dirty="0">
                          <a:solidFill>
                            <a:srgbClr val="000000"/>
                          </a:solidFill>
                          <a:effectLst/>
                        </a:rPr>
                        <a:t>698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940024.2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52089878"/>
                  </a:ext>
                </a:extLst>
              </a:tr>
              <a:tr h="183579">
                <a:tc>
                  <a:txBody>
                    <a:bodyPr/>
                    <a:lstStyle/>
                    <a:p>
                      <a:pPr algn="ctr" fontAlgn="ctr"/>
                      <a:r>
                        <a:rPr lang="en-US" altLang="zh-CN" sz="1100" b="0" u="none" strike="noStrike">
                          <a:solidFill>
                            <a:srgbClr val="000000"/>
                          </a:solidFill>
                          <a:effectLst/>
                        </a:rPr>
                        <a:t>567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784996.9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05717506"/>
                  </a:ext>
                </a:extLst>
              </a:tr>
              <a:tr h="183579">
                <a:tc>
                  <a:txBody>
                    <a:bodyPr/>
                    <a:lstStyle/>
                    <a:p>
                      <a:pPr algn="ctr" fontAlgn="ctr"/>
                      <a:r>
                        <a:rPr lang="en-US" altLang="zh-CN" sz="1100" b="0" u="none" strike="noStrike">
                          <a:solidFill>
                            <a:srgbClr val="000000"/>
                          </a:solidFill>
                          <a:effectLst/>
                        </a:rPr>
                        <a:t>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a:solidFill>
                            <a:srgbClr val="000000"/>
                          </a:solidFill>
                          <a:effectLst/>
                        </a:rPr>
                        <a:t>687595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98490625"/>
                  </a:ext>
                </a:extLst>
              </a:tr>
              <a:tr h="183579">
                <a:tc>
                  <a:txBody>
                    <a:bodyPr/>
                    <a:lstStyle/>
                    <a:p>
                      <a:pPr algn="ctr" fontAlgn="ctr"/>
                      <a:r>
                        <a:rPr lang="en-US" altLang="zh-CN" sz="1100" b="0" u="none" strike="noStrike">
                          <a:solidFill>
                            <a:srgbClr val="000000"/>
                          </a:solidFill>
                          <a:effectLst/>
                        </a:rPr>
                        <a:t>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100" b="0" u="none" strike="noStrike" dirty="0">
                          <a:solidFill>
                            <a:srgbClr val="000000"/>
                          </a:solidFill>
                          <a:effectLst/>
                        </a:rPr>
                        <a:t>524164.1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24545773"/>
                  </a:ext>
                </a:extLst>
              </a:tr>
            </a:tbl>
          </a:graphicData>
        </a:graphic>
      </p:graphicFrame>
    </p:spTree>
    <p:extLst>
      <p:ext uri="{BB962C8B-B14F-4D97-AF65-F5344CB8AC3E}">
        <p14:creationId xmlns:p14="http://schemas.microsoft.com/office/powerpoint/2010/main" val="206689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170946" y="445217"/>
            <a:ext cx="1872436" cy="443006"/>
          </a:xfrm>
          <a:prstGeom prst="rect">
            <a:avLst/>
          </a:prstGeom>
          <a:noFill/>
          <a:ln>
            <a:noFill/>
          </a:ln>
        </p:spPr>
        <p:txBody>
          <a:bodyPr vert="horz" wrap="none" lIns="0" tIns="0" rIns="0" bIns="0" anchor="ctr" anchorCtr="0">
            <a:spAutoFit/>
          </a:bodyPr>
          <a:lstStyle/>
          <a:p>
            <a:pPr algn="ctr" defTabSz="2286000">
              <a:lnSpc>
                <a:spcPts val="3700"/>
              </a:lnSpc>
            </a:pPr>
            <a:r>
              <a:rPr lang="en-US" altLang="zh-CN"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Contents</a:t>
            </a:r>
            <a:endParaRPr lang="en-US"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48" name="Group 47"/>
          <p:cNvGrpSpPr/>
          <p:nvPr/>
        </p:nvGrpSpPr>
        <p:grpSpPr>
          <a:xfrm>
            <a:off x="5498490" y="1192503"/>
            <a:ext cx="1217324" cy="113531"/>
            <a:chOff x="1948342" y="5767817"/>
            <a:chExt cx="2434648" cy="227062"/>
          </a:xfrm>
        </p:grpSpPr>
        <p:grpSp>
          <p:nvGrpSpPr>
            <p:cNvPr id="49" name="Group 48"/>
            <p:cNvGrpSpPr/>
            <p:nvPr/>
          </p:nvGrpSpPr>
          <p:grpSpPr>
            <a:xfrm>
              <a:off x="1948342" y="5922203"/>
              <a:ext cx="2434648" cy="72676"/>
              <a:chOff x="1878897" y="12847070"/>
              <a:chExt cx="2434648" cy="72676"/>
            </a:xfrm>
          </p:grpSpPr>
          <p:sp>
            <p:nvSpPr>
              <p:cNvPr id="6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nvGrpSpPr>
            <p:cNvPr id="50" name="Group 49"/>
            <p:cNvGrpSpPr/>
            <p:nvPr/>
          </p:nvGrpSpPr>
          <p:grpSpPr>
            <a:xfrm>
              <a:off x="1948342" y="5767817"/>
              <a:ext cx="2434648" cy="72676"/>
              <a:chOff x="1878897" y="12847070"/>
              <a:chExt cx="2434648" cy="72676"/>
            </a:xfrm>
          </p:grpSpPr>
          <p:sp>
            <p:nvSpPr>
              <p:cNvPr id="51"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2"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5" name="组合 4">
            <a:extLst>
              <a:ext uri="{FF2B5EF4-FFF2-40B4-BE49-F238E27FC236}">
                <a16:creationId xmlns:a16="http://schemas.microsoft.com/office/drawing/2014/main" id="{D5C10D0D-9DCC-4C67-B6FA-13454B3A521D}"/>
              </a:ext>
            </a:extLst>
          </p:cNvPr>
          <p:cNvGrpSpPr/>
          <p:nvPr/>
        </p:nvGrpSpPr>
        <p:grpSpPr>
          <a:xfrm>
            <a:off x="793661" y="2702596"/>
            <a:ext cx="20535822" cy="2229641"/>
            <a:chOff x="793661" y="2702596"/>
            <a:chExt cx="20535822" cy="2229641"/>
          </a:xfrm>
        </p:grpSpPr>
        <p:grpSp>
          <p:nvGrpSpPr>
            <p:cNvPr id="3" name="组合 2">
              <a:extLst>
                <a:ext uri="{FF2B5EF4-FFF2-40B4-BE49-F238E27FC236}">
                  <a16:creationId xmlns:a16="http://schemas.microsoft.com/office/drawing/2014/main" id="{E68AA670-ED67-4516-8340-14E40C551FF1}"/>
                </a:ext>
              </a:extLst>
            </p:cNvPr>
            <p:cNvGrpSpPr/>
            <p:nvPr/>
          </p:nvGrpSpPr>
          <p:grpSpPr>
            <a:xfrm>
              <a:off x="793661" y="2702596"/>
              <a:ext cx="18760337" cy="2229641"/>
              <a:chOff x="793661" y="2702596"/>
              <a:chExt cx="18760337" cy="2229641"/>
            </a:xfrm>
          </p:grpSpPr>
          <p:sp>
            <p:nvSpPr>
              <p:cNvPr id="6" name="Oval 5"/>
              <p:cNvSpPr/>
              <p:nvPr/>
            </p:nvSpPr>
            <p:spPr>
              <a:xfrm>
                <a:off x="862909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2" name="Oval 81"/>
              <p:cNvSpPr/>
              <p:nvPr/>
            </p:nvSpPr>
            <p:spPr>
              <a:xfrm>
                <a:off x="1415637"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5" name="Shape 2934"/>
              <p:cNvSpPr/>
              <p:nvPr/>
            </p:nvSpPr>
            <p:spPr>
              <a:xfrm>
                <a:off x="6018617" y="3206353"/>
                <a:ext cx="314176" cy="431991"/>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8" name="TextBox 87"/>
              <p:cNvSpPr txBox="1"/>
              <p:nvPr/>
            </p:nvSpPr>
            <p:spPr>
              <a:xfrm>
                <a:off x="793661" y="2702596"/>
                <a:ext cx="2237025" cy="461665"/>
              </a:xfrm>
              <a:prstGeom prst="rect">
                <a:avLst/>
              </a:prstGeom>
              <a:noFill/>
            </p:spPr>
            <p:txBody>
              <a:bodyPr wrap="square" rtlCol="0" anchor="ctr" anchorCtr="0">
                <a:spAutoFit/>
              </a:bodyPr>
              <a:lstStyle/>
              <a:p>
                <a:r>
                  <a:rPr lang="en-US" sz="2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Intro</a:t>
                </a:r>
                <a:endParaRPr lang="en-US" sz="27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9" name="Shape 2525"/>
              <p:cNvSpPr/>
              <p:nvPr/>
            </p:nvSpPr>
            <p:spPr>
              <a:xfrm>
                <a:off x="1283746"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1" name="Shape 2754"/>
              <p:cNvSpPr/>
              <p:nvPr/>
            </p:nvSpPr>
            <p:spPr>
              <a:xfrm>
                <a:off x="8527179" y="4048064"/>
                <a:ext cx="321407" cy="353547"/>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2" name="Oval 91"/>
              <p:cNvSpPr/>
              <p:nvPr/>
            </p:nvSpPr>
            <p:spPr>
              <a:xfrm>
                <a:off x="6127434"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1" name="TextBox 87">
                <a:extLst>
                  <a:ext uri="{FF2B5EF4-FFF2-40B4-BE49-F238E27FC236}">
                    <a16:creationId xmlns:a16="http://schemas.microsoft.com/office/drawing/2014/main" id="{B90C3118-913F-4D30-A206-96DC9C3F56A4}"/>
                  </a:ext>
                </a:extLst>
              </p:cNvPr>
              <p:cNvSpPr txBox="1"/>
              <p:nvPr/>
            </p:nvSpPr>
            <p:spPr>
              <a:xfrm>
                <a:off x="4606786" y="4501350"/>
                <a:ext cx="3153747" cy="430887"/>
              </a:xfrm>
              <a:prstGeom prst="rect">
                <a:avLst/>
              </a:prstGeom>
              <a:noFill/>
            </p:spPr>
            <p:txBody>
              <a:bodyPr wrap="square" rtlCol="0" anchor="ctr" anchorCtr="0">
                <a:spAutoFit/>
              </a:bodyPr>
              <a:lstStyle/>
              <a:p>
                <a:r>
                  <a:rPr lang="en-US" altLang="zh-CN"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 Detection</a:t>
                </a:r>
                <a:endPar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3" name="TextBox 87">
                <a:extLst>
                  <a:ext uri="{FF2B5EF4-FFF2-40B4-BE49-F238E27FC236}">
                    <a16:creationId xmlns:a16="http://schemas.microsoft.com/office/drawing/2014/main" id="{73246FFF-3E37-4123-9C65-B5BB71AC9259}"/>
                  </a:ext>
                </a:extLst>
              </p:cNvPr>
              <p:cNvSpPr txBox="1"/>
              <p:nvPr/>
            </p:nvSpPr>
            <p:spPr>
              <a:xfrm>
                <a:off x="7760533" y="2797568"/>
                <a:ext cx="3153747"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grpSp>
            <p:nvGrpSpPr>
              <p:cNvPr id="2" name="组合 1">
                <a:extLst>
                  <a:ext uri="{FF2B5EF4-FFF2-40B4-BE49-F238E27FC236}">
                    <a16:creationId xmlns:a16="http://schemas.microsoft.com/office/drawing/2014/main" id="{F85DCCB4-4067-4A89-A79C-5ADA80FB3C76}"/>
                  </a:ext>
                </a:extLst>
              </p:cNvPr>
              <p:cNvGrpSpPr/>
              <p:nvPr/>
            </p:nvGrpSpPr>
            <p:grpSpPr>
              <a:xfrm>
                <a:off x="1498918" y="3814954"/>
                <a:ext cx="17765687" cy="0"/>
                <a:chOff x="1498918" y="3814954"/>
                <a:chExt cx="17765687" cy="0"/>
              </a:xfrm>
            </p:grpSpPr>
            <p:cxnSp>
              <p:nvCxnSpPr>
                <p:cNvPr id="4" name="Straight Connector 3"/>
                <p:cNvCxnSpPr/>
                <p:nvPr/>
              </p:nvCxnSpPr>
              <p:spPr>
                <a:xfrm flipV="1">
                  <a:off x="1498918" y="3814954"/>
                  <a:ext cx="106914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3">
                  <a:extLst>
                    <a:ext uri="{FF2B5EF4-FFF2-40B4-BE49-F238E27FC236}">
                      <a16:creationId xmlns:a16="http://schemas.microsoft.com/office/drawing/2014/main" id="{AB5D0E32-4C77-4DB7-A7B7-EED2C11CD7A4}"/>
                    </a:ext>
                  </a:extLst>
                </p:cNvPr>
                <p:cNvCxnSpPr>
                  <a:cxnSpLocks/>
                  <a:endCxn id="44" idx="2"/>
                </p:cNvCxnSpPr>
                <p:nvPr/>
              </p:nvCxnSpPr>
              <p:spPr>
                <a:xfrm>
                  <a:off x="11249019" y="3814954"/>
                  <a:ext cx="801558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2" name="Oval 81">
                <a:extLst>
                  <a:ext uri="{FF2B5EF4-FFF2-40B4-BE49-F238E27FC236}">
                    <a16:creationId xmlns:a16="http://schemas.microsoft.com/office/drawing/2014/main" id="{67D94E99-C0F3-43F6-9593-3802406ACC3A}"/>
                  </a:ext>
                </a:extLst>
              </p:cNvPr>
              <p:cNvSpPr/>
              <p:nvPr/>
            </p:nvSpPr>
            <p:spPr>
              <a:xfrm>
                <a:off x="1313548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3" name="Shape 2525">
                <a:extLst>
                  <a:ext uri="{FF2B5EF4-FFF2-40B4-BE49-F238E27FC236}">
                    <a16:creationId xmlns:a16="http://schemas.microsoft.com/office/drawing/2014/main" id="{90115218-53F7-4E51-AA54-2A2BE0937AD1}"/>
                  </a:ext>
                </a:extLst>
              </p:cNvPr>
              <p:cNvSpPr/>
              <p:nvPr/>
            </p:nvSpPr>
            <p:spPr>
              <a:xfrm>
                <a:off x="13003597"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4" name="Oval 91">
                <a:extLst>
                  <a:ext uri="{FF2B5EF4-FFF2-40B4-BE49-F238E27FC236}">
                    <a16:creationId xmlns:a16="http://schemas.microsoft.com/office/drawing/2014/main" id="{A2E81B87-3F1A-45E1-AF01-ACB87A7C76C2}"/>
                  </a:ext>
                </a:extLst>
              </p:cNvPr>
              <p:cNvSpPr/>
              <p:nvPr/>
            </p:nvSpPr>
            <p:spPr>
              <a:xfrm>
                <a:off x="19264605"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5" name="Shape 2950">
                <a:extLst>
                  <a:ext uri="{FF2B5EF4-FFF2-40B4-BE49-F238E27FC236}">
                    <a16:creationId xmlns:a16="http://schemas.microsoft.com/office/drawing/2014/main" id="{3131509C-A59E-488F-B0E5-F41C1EC8CD90}"/>
                  </a:ext>
                </a:extLst>
              </p:cNvPr>
              <p:cNvSpPr/>
              <p:nvPr/>
            </p:nvSpPr>
            <p:spPr>
              <a:xfrm>
                <a:off x="19086024" y="3052578"/>
                <a:ext cx="467974" cy="571966"/>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6" name="TextBox 87">
                <a:extLst>
                  <a:ext uri="{FF2B5EF4-FFF2-40B4-BE49-F238E27FC236}">
                    <a16:creationId xmlns:a16="http://schemas.microsoft.com/office/drawing/2014/main" id="{BA655DC0-6C8D-4700-966D-70440FFF7601}"/>
                  </a:ext>
                </a:extLst>
              </p:cNvPr>
              <p:cNvSpPr txBox="1"/>
              <p:nvPr/>
            </p:nvSpPr>
            <p:spPr>
              <a:xfrm>
                <a:off x="12251684" y="2761169"/>
                <a:ext cx="2580290"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 Prediction</a:t>
                </a:r>
              </a:p>
            </p:txBody>
          </p:sp>
        </p:grpSp>
        <p:sp>
          <p:nvSpPr>
            <p:cNvPr id="75" name="TextBox 87">
              <a:extLst>
                <a:ext uri="{FF2B5EF4-FFF2-40B4-BE49-F238E27FC236}">
                  <a16:creationId xmlns:a16="http://schemas.microsoft.com/office/drawing/2014/main" id="{AE950EB5-27A7-48A2-8A5D-05ADD8A38664}"/>
                </a:ext>
              </a:extLst>
            </p:cNvPr>
            <p:cNvSpPr txBox="1"/>
            <p:nvPr/>
          </p:nvSpPr>
          <p:spPr>
            <a:xfrm>
              <a:off x="17778511" y="4472853"/>
              <a:ext cx="3550972"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1" y="3334723"/>
            <a:ext cx="4287043" cy="1754326"/>
          </a:xfrm>
          <a:prstGeom prst="rect">
            <a:avLst/>
          </a:prstGeom>
          <a:noFill/>
        </p:spPr>
        <p:txBody>
          <a:bodyPr wrap="square" rtlCol="0">
            <a:spAutoFit/>
          </a:bodyPr>
          <a:lstStyle/>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a:t>
            </a:r>
          </a:p>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Prediction</a:t>
            </a:r>
          </a:p>
        </p:txBody>
      </p:sp>
      <p:sp>
        <p:nvSpPr>
          <p:cNvPr id="6" name="TextBox 5"/>
          <p:cNvSpPr txBox="1"/>
          <p:nvPr/>
        </p:nvSpPr>
        <p:spPr>
          <a:xfrm>
            <a:off x="1757936" y="2195950"/>
            <a:ext cx="3443508"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IV</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2806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F6F020-FD08-4E91-A8D0-FF83373409CC}"/>
              </a:ext>
            </a:extLst>
          </p:cNvPr>
          <p:cNvSpPr/>
          <p:nvPr/>
        </p:nvSpPr>
        <p:spPr>
          <a:xfrm>
            <a:off x="0" y="14143"/>
            <a:ext cx="12192000" cy="1538147"/>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C099CECD-0D22-46DA-AC57-541A88C0916C}"/>
              </a:ext>
            </a:extLst>
          </p:cNvPr>
          <p:cNvSpPr>
            <a:spLocks noGrp="1"/>
          </p:cNvSpPr>
          <p:nvPr>
            <p:ph type="title"/>
          </p:nvPr>
        </p:nvSpPr>
        <p:spPr>
          <a:xfrm>
            <a:off x="757517" y="226727"/>
            <a:ext cx="10515600" cy="1325563"/>
          </a:xfrm>
        </p:spPr>
        <p:txBody>
          <a:bodyPr/>
          <a:lstStyle/>
          <a:p>
            <a:r>
              <a:rPr lang="en-US" altLang="zh-CN" dirty="0">
                <a:solidFill>
                  <a:schemeClr val="accent4">
                    <a:lumMod val="40000"/>
                    <a:lumOff val="60000"/>
                  </a:schemeClr>
                </a:solidFill>
              </a:rPr>
              <a:t>Naïve Predictor</a:t>
            </a:r>
            <a:endParaRPr lang="zh-CN" altLang="en-US" dirty="0">
              <a:solidFill>
                <a:schemeClr val="accent4">
                  <a:lumMod val="40000"/>
                  <a:lumOff val="60000"/>
                </a:schemeClr>
              </a:solidFill>
            </a:endParaRPr>
          </a:p>
        </p:txBody>
      </p:sp>
      <p:graphicFrame>
        <p:nvGraphicFramePr>
          <p:cNvPr id="4" name="表格 4">
            <a:extLst>
              <a:ext uri="{FF2B5EF4-FFF2-40B4-BE49-F238E27FC236}">
                <a16:creationId xmlns:a16="http://schemas.microsoft.com/office/drawing/2014/main" id="{97F8AA1B-BFC2-4351-8843-FEC66CF03A42}"/>
              </a:ext>
            </a:extLst>
          </p:cNvPr>
          <p:cNvGraphicFramePr>
            <a:graphicFrameLocks noGrp="1"/>
          </p:cNvGraphicFramePr>
          <p:nvPr>
            <p:ph idx="1"/>
          </p:nvPr>
        </p:nvGraphicFramePr>
        <p:xfrm>
          <a:off x="252213" y="5061414"/>
          <a:ext cx="5240164" cy="1694536"/>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3859919862"/>
                    </a:ext>
                  </a:extLst>
                </a:gridCol>
                <a:gridCol w="2620082">
                  <a:extLst>
                    <a:ext uri="{9D8B030D-6E8A-4147-A177-3AD203B41FA5}">
                      <a16:colId xmlns:a16="http://schemas.microsoft.com/office/drawing/2014/main" val="1860162404"/>
                    </a:ext>
                  </a:extLst>
                </a:gridCol>
              </a:tblGrid>
              <a:tr h="423634">
                <a:tc>
                  <a:txBody>
                    <a:bodyPr/>
                    <a:lstStyle/>
                    <a:p>
                      <a:pPr algn="ctr"/>
                      <a:r>
                        <a:rPr lang="en-US" altLang="zh-CN" dirty="0"/>
                        <a:t>Method</a:t>
                      </a:r>
                      <a:endParaRPr lang="zh-CN" altLang="en-US" dirty="0"/>
                    </a:p>
                  </a:txBody>
                  <a:tcPr/>
                </a:tc>
                <a:tc>
                  <a:txBody>
                    <a:bodyPr/>
                    <a:lstStyle/>
                    <a:p>
                      <a:pPr algn="ctr"/>
                      <a:r>
                        <a:rPr lang="en-US" altLang="zh-CN" dirty="0"/>
                        <a:t>Accuracy</a:t>
                      </a:r>
                      <a:endParaRPr lang="zh-CN" altLang="en-US" dirty="0"/>
                    </a:p>
                  </a:txBody>
                  <a:tcPr/>
                </a:tc>
                <a:extLst>
                  <a:ext uri="{0D108BD9-81ED-4DB2-BD59-A6C34878D82A}">
                    <a16:rowId xmlns:a16="http://schemas.microsoft.com/office/drawing/2014/main" val="653116805"/>
                  </a:ext>
                </a:extLst>
              </a:tr>
              <a:tr h="423634">
                <a:tc>
                  <a:txBody>
                    <a:bodyPr/>
                    <a:lstStyle/>
                    <a:p>
                      <a:pPr algn="ctr"/>
                      <a:r>
                        <a:rPr lang="en-US" altLang="zh-CN" dirty="0"/>
                        <a:t>SVM</a:t>
                      </a:r>
                      <a:endParaRPr lang="zh-CN" altLang="en-US" dirty="0"/>
                    </a:p>
                  </a:txBody>
                  <a:tcPr/>
                </a:tc>
                <a:tc>
                  <a:txBody>
                    <a:bodyPr/>
                    <a:lstStyle/>
                    <a:p>
                      <a:pPr algn="ctr"/>
                      <a:r>
                        <a:rPr lang="en-US" altLang="zh-CN" dirty="0"/>
                        <a:t>0.679111</a:t>
                      </a:r>
                      <a:endParaRPr lang="zh-CN" altLang="en-US" dirty="0"/>
                    </a:p>
                  </a:txBody>
                  <a:tcPr/>
                </a:tc>
                <a:extLst>
                  <a:ext uri="{0D108BD9-81ED-4DB2-BD59-A6C34878D82A}">
                    <a16:rowId xmlns:a16="http://schemas.microsoft.com/office/drawing/2014/main" val="3853759163"/>
                  </a:ext>
                </a:extLst>
              </a:tr>
              <a:tr h="423634">
                <a:tc>
                  <a:txBody>
                    <a:bodyPr/>
                    <a:lstStyle/>
                    <a:p>
                      <a:pPr algn="ctr"/>
                      <a:r>
                        <a:rPr lang="en-US" altLang="zh-CN" dirty="0"/>
                        <a:t>Logistic</a:t>
                      </a:r>
                      <a:endParaRPr lang="zh-CN" altLang="en-US" dirty="0"/>
                    </a:p>
                  </a:txBody>
                  <a:tcPr/>
                </a:tc>
                <a:tc>
                  <a:txBody>
                    <a:bodyPr/>
                    <a:lstStyle/>
                    <a:p>
                      <a:pPr algn="ctr"/>
                      <a:r>
                        <a:rPr lang="en-US" altLang="zh-CN" dirty="0"/>
                        <a:t>0.665357</a:t>
                      </a:r>
                      <a:endParaRPr lang="zh-CN" altLang="en-US" dirty="0"/>
                    </a:p>
                  </a:txBody>
                  <a:tcPr/>
                </a:tc>
                <a:extLst>
                  <a:ext uri="{0D108BD9-81ED-4DB2-BD59-A6C34878D82A}">
                    <a16:rowId xmlns:a16="http://schemas.microsoft.com/office/drawing/2014/main" val="1992097668"/>
                  </a:ext>
                </a:extLst>
              </a:tr>
              <a:tr h="423634">
                <a:tc>
                  <a:txBody>
                    <a:bodyPr/>
                    <a:lstStyle/>
                    <a:p>
                      <a:pPr algn="ctr"/>
                      <a:r>
                        <a:rPr lang="en-US" altLang="zh-CN" dirty="0"/>
                        <a:t>MLP</a:t>
                      </a:r>
                      <a:endParaRPr lang="zh-CN" altLang="en-US" dirty="0"/>
                    </a:p>
                  </a:txBody>
                  <a:tcPr/>
                </a:tc>
                <a:tc>
                  <a:txBody>
                    <a:bodyPr/>
                    <a:lstStyle/>
                    <a:p>
                      <a:pPr algn="ctr"/>
                      <a:r>
                        <a:rPr lang="en-US" altLang="zh-CN" dirty="0"/>
                        <a:t>0.680623</a:t>
                      </a:r>
                      <a:endParaRPr lang="zh-CN" altLang="en-US" dirty="0"/>
                    </a:p>
                  </a:txBody>
                  <a:tcPr/>
                </a:tc>
                <a:extLst>
                  <a:ext uri="{0D108BD9-81ED-4DB2-BD59-A6C34878D82A}">
                    <a16:rowId xmlns:a16="http://schemas.microsoft.com/office/drawing/2014/main" val="3407540831"/>
                  </a:ext>
                </a:extLst>
              </a:tr>
            </a:tbl>
          </a:graphicData>
        </a:graphic>
      </p:graphicFrame>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41FF2A42-F70B-46F8-92EE-0918138E8FB6}"/>
                  </a:ext>
                </a:extLst>
              </p:cNvPr>
              <p:cNvGraphicFramePr>
                <a:graphicFrameLocks noGrp="1"/>
              </p:cNvGraphicFramePr>
              <p:nvPr>
                <p:extLst>
                  <p:ext uri="{D42A27DB-BD31-4B8C-83A1-F6EECF244321}">
                    <p14:modId xmlns:p14="http://schemas.microsoft.com/office/powerpoint/2010/main" val="959668939"/>
                  </p:ext>
                </p:extLst>
              </p:nvPr>
            </p:nvGraphicFramePr>
            <p:xfrm>
              <a:off x="252214" y="1674832"/>
              <a:ext cx="5240164" cy="3265120"/>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176294648"/>
                        </a:ext>
                      </a:extLst>
                    </a:gridCol>
                    <a:gridCol w="2620082">
                      <a:extLst>
                        <a:ext uri="{9D8B030D-6E8A-4147-A177-3AD203B41FA5}">
                          <a16:colId xmlns:a16="http://schemas.microsoft.com/office/drawing/2014/main" val="1410903270"/>
                        </a:ext>
                      </a:extLst>
                    </a:gridCol>
                  </a:tblGrid>
                  <a:tr h="314024">
                    <a:tc>
                      <a:txBody>
                        <a:bodyPr/>
                        <a:lstStyle/>
                        <a:p>
                          <a:pPr algn="ctr"/>
                          <a:r>
                            <a:rPr lang="en-US" altLang="zh-CN" dirty="0"/>
                            <a:t>Feature Set</a:t>
                          </a:r>
                          <a:endParaRPr lang="zh-CN" altLang="en-US" dirty="0"/>
                        </a:p>
                      </a:txBody>
                      <a:tcPr anchor="ctr"/>
                    </a:tc>
                    <a:tc>
                      <a:txBody>
                        <a:bodyPr/>
                        <a:lstStyle/>
                        <a:p>
                          <a:pPr algn="ctr"/>
                          <a:r>
                            <a:rPr lang="en-US" altLang="zh-CN" dirty="0"/>
                            <a:t>Definition</a:t>
                          </a:r>
                          <a:endParaRPr lang="zh-CN" altLang="en-US" dirty="0"/>
                        </a:p>
                      </a:txBody>
                      <a:tcPr anchor="ctr"/>
                    </a:tc>
                    <a:extLst>
                      <a:ext uri="{0D108BD9-81ED-4DB2-BD59-A6C34878D82A}">
                        <a16:rowId xmlns:a16="http://schemas.microsoft.com/office/drawing/2014/main" val="3204530942"/>
                      </a:ext>
                    </a:extLst>
                  </a:tr>
                  <a:tr h="314024">
                    <a:tc>
                      <a:txBody>
                        <a:bodyPr/>
                        <a:lstStyle/>
                        <a:p>
                          <a:pPr algn="ctr"/>
                          <a:r>
                            <a:rPr lang="en-US" altLang="zh-CN" dirty="0"/>
                            <a:t>Common Neighbors</a:t>
                          </a:r>
                          <a:endParaRPr lang="zh-CN" altLang="en-US" dirty="0"/>
                        </a:p>
                      </a:txBody>
                      <a:tcPr anchor="ctr"/>
                    </a:tc>
                    <a:tc>
                      <a:txBody>
                        <a:bodyPr/>
                        <a:lstStyle/>
                        <a:p>
                          <a:pPr algn="ctr"/>
                          <a:r>
                            <a:rPr lang="en-US" altLang="zh-CN" dirty="0">
                              <a:solidFill>
                                <a:schemeClr val="tx1"/>
                              </a:solidFill>
                            </a:rPr>
                            <a:t>|</a:t>
                          </a:r>
                          <a14:m>
                            <m:oMath xmlns:m="http://schemas.openxmlformats.org/officeDocument/2006/math">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oMath>
                          </a14:m>
                          <a:endParaRPr lang="zh-CN" altLang="en-US" dirty="0">
                            <a:solidFill>
                              <a:schemeClr val="tx1"/>
                            </a:solidFill>
                          </a:endParaRPr>
                        </a:p>
                      </a:txBody>
                      <a:tcPr anchor="ctr"/>
                    </a:tc>
                    <a:extLst>
                      <a:ext uri="{0D108BD9-81ED-4DB2-BD59-A6C34878D82A}">
                        <a16:rowId xmlns:a16="http://schemas.microsoft.com/office/drawing/2014/main" val="1720095728"/>
                      </a:ext>
                    </a:extLst>
                  </a:tr>
                  <a:tr h="562299">
                    <a:tc>
                      <a:txBody>
                        <a:bodyPr/>
                        <a:lstStyle/>
                        <a:p>
                          <a:pPr algn="ctr"/>
                          <a:r>
                            <a:rPr lang="en-US" altLang="zh-CN" dirty="0"/>
                            <a:t>Adamic-Adar</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𝛴</m:t>
                                    </m:r>
                                  </m:e>
                                  <m:sub>
                                    <m:r>
                                      <a:rPr lang="zh-CN" altLang="en-US">
                                        <a:latin typeface="Cambria Math" panose="02040503050406030204" pitchFamily="18" charset="0"/>
                                      </a:rPr>
                                      <m:t>𝑧</m:t>
                                    </m:r>
                                    <m:r>
                                      <a:rPr lang="zh-CN" altLang="en-US">
                                        <a:latin typeface="Cambria Math" panose="02040503050406030204" pitchFamily="18" charset="0"/>
                                      </a:rPr>
                                      <m:t>𝜖𝛤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sub>
                                </m:sSub>
                                <m:f>
                                  <m:fPr>
                                    <m:ctrlPr>
                                      <a:rPr lang="zh-CN" altLang="en-US" i="1" dirty="0" smtClean="0">
                                        <a:solidFill>
                                          <a:srgbClr val="836967"/>
                                        </a:solidFill>
                                        <a:latin typeface="Cambria Math" panose="02040503050406030204" pitchFamily="18" charset="0"/>
                                      </a:rPr>
                                    </m:ctrlPr>
                                  </m:fPr>
                                  <m:num>
                                    <m:r>
                                      <a:rPr lang="zh-CN" altLang="en-US" dirty="0">
                                        <a:latin typeface="Cambria Math" panose="02040503050406030204" pitchFamily="18" charset="0"/>
                                      </a:rPr>
                                      <m:t>1</m:t>
                                    </m:r>
                                  </m:num>
                                  <m:den>
                                    <m:r>
                                      <m:rPr>
                                        <m:sty m:val="p"/>
                                      </m:rPr>
                                      <a:rPr lang="zh-CN" altLang="en-US" dirty="0">
                                        <a:latin typeface="Cambria Math" panose="02040503050406030204" pitchFamily="18" charset="0"/>
                                      </a:rPr>
                                      <m:t>log</m:t>
                                    </m:r>
                                    <m:r>
                                      <a:rPr lang="en-US" altLang="zh-CN" b="0" dirty="0" smtClean="0">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en-US" altLang="zh-CN" b="0" dirty="0" smtClean="0">
                                            <a:solidFill>
                                              <a:schemeClr val="tx1"/>
                                            </a:solidFill>
                                            <a:latin typeface="Cambria Math" panose="02040503050406030204" pitchFamily="18" charset="0"/>
                                          </a:rPr>
                                          <m:t>𝑧</m:t>
                                        </m:r>
                                      </m:e>
                                    </m:d>
                                    <m:r>
                                      <a:rPr lang="en-US" altLang="zh-CN" b="0" dirty="0" smtClean="0">
                                        <a:solidFill>
                                          <a:schemeClr val="tx1"/>
                                        </a:solidFill>
                                        <a:latin typeface="Cambria Math" panose="02040503050406030204" pitchFamily="18" charset="0"/>
                                      </a:rPr>
                                      <m:t>|</m:t>
                                    </m:r>
                                  </m:den>
                                </m:f>
                              </m:oMath>
                            </m:oMathPara>
                          </a14:m>
                          <a:endParaRPr lang="zh-CN" altLang="en-US" dirty="0"/>
                        </a:p>
                      </a:txBody>
                      <a:tcPr anchor="ctr"/>
                    </a:tc>
                    <a:extLst>
                      <a:ext uri="{0D108BD9-81ED-4DB2-BD59-A6C34878D82A}">
                        <a16:rowId xmlns:a16="http://schemas.microsoft.com/office/drawing/2014/main" val="2014011768"/>
                      </a:ext>
                    </a:extLst>
                  </a:tr>
                  <a:tr h="579527">
                    <a:tc>
                      <a:txBody>
                        <a:bodyPr/>
                        <a:lstStyle/>
                        <a:p>
                          <a:pPr algn="ctr"/>
                          <a:r>
                            <a:rPr lang="en-US" altLang="zh-CN" dirty="0"/>
                            <a:t>Jaccard Coefficient</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zh-CN" altLang="en-US" i="1" dirty="0" smtClean="0">
                                        <a:solidFill>
                                          <a:srgbClr val="836967"/>
                                        </a:solidFill>
                                        <a:latin typeface="Cambria Math" panose="02040503050406030204" pitchFamily="18" charset="0"/>
                                      </a:rPr>
                                    </m:ctrlPr>
                                  </m:fPr>
                                  <m:num>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num>
                                  <m:den>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den>
                                </m:f>
                              </m:oMath>
                            </m:oMathPara>
                          </a14:m>
                          <a:endParaRPr lang="zh-CN" altLang="en-US" dirty="0"/>
                        </a:p>
                      </a:txBody>
                      <a:tcPr anchor="ctr"/>
                    </a:tc>
                    <a:extLst>
                      <a:ext uri="{0D108BD9-81ED-4DB2-BD59-A6C34878D82A}">
                        <a16:rowId xmlns:a16="http://schemas.microsoft.com/office/drawing/2014/main" val="3513666614"/>
                      </a:ext>
                    </a:extLst>
                  </a:tr>
                  <a:tr h="560664">
                    <a:tc>
                      <a:txBody>
                        <a:bodyPr/>
                        <a:lstStyle/>
                        <a:p>
                          <a:pPr algn="ctr"/>
                          <a:r>
                            <a:rPr lang="en-US" altLang="zh-CN" dirty="0"/>
                            <a:t>Resource Allocation</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𝛴</m:t>
                                    </m:r>
                                  </m:e>
                                  <m:sub>
                                    <m:r>
                                      <a:rPr lang="zh-CN" altLang="en-US">
                                        <a:latin typeface="Cambria Math" panose="02040503050406030204" pitchFamily="18" charset="0"/>
                                      </a:rPr>
                                      <m:t>𝑧</m:t>
                                    </m:r>
                                    <m:r>
                                      <a:rPr lang="zh-CN" altLang="en-US">
                                        <a:latin typeface="Cambria Math" panose="02040503050406030204" pitchFamily="18" charset="0"/>
                                      </a:rPr>
                                      <m:t>𝜖𝛤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zh-CN" altLang="en-US"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sub>
                                </m:sSub>
                                <m:f>
                                  <m:fPr>
                                    <m:ctrlPr>
                                      <a:rPr lang="zh-CN" altLang="en-US" i="1" dirty="0" smtClean="0">
                                        <a:solidFill>
                                          <a:srgbClr val="836967"/>
                                        </a:solidFill>
                                        <a:latin typeface="Cambria Math" panose="02040503050406030204" pitchFamily="18" charset="0"/>
                                      </a:rPr>
                                    </m:ctrlPr>
                                  </m:fPr>
                                  <m:num>
                                    <m:r>
                                      <a:rPr lang="zh-CN" altLang="en-US" dirty="0">
                                        <a:latin typeface="Cambria Math" panose="02040503050406030204" pitchFamily="18" charset="0"/>
                                      </a:rPr>
                                      <m:t>1</m:t>
                                    </m:r>
                                  </m:num>
                                  <m:den>
                                    <m:r>
                                      <a:rPr lang="en-US" altLang="zh-CN" b="0" dirty="0" smtClean="0">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en-US" altLang="zh-CN" b="0" dirty="0" smtClean="0">
                                            <a:solidFill>
                                              <a:schemeClr val="tx1"/>
                                            </a:solidFill>
                                            <a:latin typeface="Cambria Math" panose="02040503050406030204" pitchFamily="18" charset="0"/>
                                          </a:rPr>
                                          <m:t>𝑧</m:t>
                                        </m:r>
                                      </m:e>
                                    </m:d>
                                    <m:r>
                                      <a:rPr lang="en-US" altLang="zh-CN" b="0" dirty="0" smtClean="0">
                                        <a:solidFill>
                                          <a:schemeClr val="tx1"/>
                                        </a:solidFill>
                                        <a:latin typeface="Cambria Math" panose="02040503050406030204" pitchFamily="18" charset="0"/>
                                      </a:rPr>
                                      <m:t>|</m:t>
                                    </m:r>
                                  </m:den>
                                </m:f>
                              </m:oMath>
                            </m:oMathPara>
                          </a14:m>
                          <a:endParaRPr lang="zh-CN" altLang="en-US" dirty="0"/>
                        </a:p>
                      </a:txBody>
                      <a:tcPr anchor="ctr"/>
                    </a:tc>
                    <a:extLst>
                      <a:ext uri="{0D108BD9-81ED-4DB2-BD59-A6C34878D82A}">
                        <a16:rowId xmlns:a16="http://schemas.microsoft.com/office/drawing/2014/main" val="324779429"/>
                      </a:ext>
                    </a:extLst>
                  </a:tr>
                  <a:tr h="549542">
                    <a:tc>
                      <a:txBody>
                        <a:bodyPr/>
                        <a:lstStyle/>
                        <a:p>
                          <a:pPr algn="ctr"/>
                          <a:r>
                            <a:rPr lang="en-US" altLang="zh-CN" dirty="0"/>
                            <a:t>Preferential Attachment</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m:rPr>
                                    <m:nor/>
                                  </m:rPr>
                                  <a:rPr lang="en-US" altLang="zh-CN" dirty="0" smtClean="0">
                                    <a:solidFill>
                                      <a:schemeClr val="tx1"/>
                                    </a:solidFill>
                                  </a:rPr>
                                  <m:t>|</m:t>
                                </m:r>
                                <m:r>
                                  <a:rPr lang="zh-CN" altLang="en-US" dirty="0" smtClean="0">
                                    <a:solidFill>
                                      <a:schemeClr val="tx1"/>
                                    </a:solidFill>
                                    <a:latin typeface="Cambria Math" panose="02040503050406030204" pitchFamily="18" charset="0"/>
                                  </a:rPr>
                                  <m:t>𝛤</m:t>
                                </m:r>
                                <m:d>
                                  <m:dPr>
                                    <m:ctrlPr>
                                      <a:rPr lang="en-US" altLang="zh-CN" i="1" smtClean="0">
                                        <a:solidFill>
                                          <a:schemeClr val="tx1"/>
                                        </a:solidFill>
                                        <a:latin typeface="Cambria Math" panose="02040503050406030204" pitchFamily="18" charset="0"/>
                                      </a:rPr>
                                    </m:ctrlPr>
                                  </m:dPr>
                                  <m:e>
                                    <m:r>
                                      <a:rPr lang="en-US" altLang="zh-CN" smtClean="0">
                                        <a:solidFill>
                                          <a:schemeClr val="tx1"/>
                                        </a:solidFill>
                                        <a:latin typeface="Cambria Math" panose="02040503050406030204" pitchFamily="18" charset="0"/>
                                      </a:rPr>
                                      <m:t>𝑥</m:t>
                                    </m:r>
                                  </m:e>
                                </m:d>
                                <m:r>
                                  <a:rPr lang="en-US" altLang="zh-CN" b="0" smtClean="0">
                                    <a:solidFill>
                                      <a:schemeClr val="tx1"/>
                                    </a:solidFill>
                                    <a:latin typeface="Cambria Math" panose="02040503050406030204" pitchFamily="18" charset="0"/>
                                  </a:rPr>
                                  <m:t>|</m:t>
                                </m:r>
                                <m:r>
                                  <a:rPr lang="en-US" altLang="zh-CN" b="0" dirty="0" smtClean="0">
                                    <a:solidFill>
                                      <a:schemeClr val="tx1"/>
                                    </a:solidFill>
                                    <a:latin typeface="Cambria Math" panose="02040503050406030204" pitchFamily="18" charset="0"/>
                                  </a:rPr>
                                  <m:t>⋅|</m:t>
                                </m:r>
                                <m:r>
                                  <a:rPr lang="zh-CN" altLang="en-US" dirty="0" smtClean="0">
                                    <a:solidFill>
                                      <a:schemeClr val="tx1"/>
                                    </a:solidFill>
                                    <a:latin typeface="Cambria Math" panose="02040503050406030204" pitchFamily="18" charset="0"/>
                                  </a:rPr>
                                  <m:t>𝛤</m:t>
                                </m:r>
                                <m:d>
                                  <m:dPr>
                                    <m:ctrlPr>
                                      <a:rPr lang="zh-CN" altLang="en-US" i="1" dirty="0">
                                        <a:solidFill>
                                          <a:schemeClr val="tx1"/>
                                        </a:solidFill>
                                        <a:latin typeface="Cambria Math" panose="02040503050406030204" pitchFamily="18" charset="0"/>
                                      </a:rPr>
                                    </m:ctrlPr>
                                  </m:dPr>
                                  <m:e>
                                    <m:r>
                                      <a:rPr lang="zh-CN" altLang="en-US" dirty="0">
                                        <a:solidFill>
                                          <a:schemeClr val="tx1"/>
                                        </a:solidFill>
                                        <a:latin typeface="Cambria Math" panose="02040503050406030204" pitchFamily="18" charset="0"/>
                                      </a:rPr>
                                      <m:t>𝑦</m:t>
                                    </m:r>
                                  </m:e>
                                </m:d>
                                <m:r>
                                  <a:rPr lang="en-US" altLang="zh-CN" b="0" dirty="0" smtClean="0">
                                    <a:solidFill>
                                      <a:schemeClr val="tx1"/>
                                    </a:solidFill>
                                    <a:latin typeface="Cambria Math" panose="02040503050406030204" pitchFamily="18" charset="0"/>
                                  </a:rPr>
                                  <m:t>|</m:t>
                                </m:r>
                                <m:r>
                                  <m:rPr>
                                    <m:nor/>
                                  </m:rPr>
                                  <a:rPr lang="zh-CN" altLang="en-US" dirty="0">
                                    <a:solidFill>
                                      <a:schemeClr val="tx1"/>
                                    </a:solidFill>
                                  </a:rPr>
                                  <m:t> </m:t>
                                </m:r>
                              </m:oMath>
                            </m:oMathPara>
                          </a14:m>
                          <a:endParaRPr lang="zh-CN" altLang="en-US" dirty="0"/>
                        </a:p>
                      </a:txBody>
                      <a:tcPr anchor="ctr"/>
                    </a:tc>
                    <a:extLst>
                      <a:ext uri="{0D108BD9-81ED-4DB2-BD59-A6C34878D82A}">
                        <a16:rowId xmlns:a16="http://schemas.microsoft.com/office/drawing/2014/main" val="2969007269"/>
                      </a:ext>
                    </a:extLst>
                  </a:tr>
                </a:tbl>
              </a:graphicData>
            </a:graphic>
          </p:graphicFrame>
        </mc:Choice>
        <mc:Fallback xmlns="">
          <p:graphicFrame>
            <p:nvGraphicFramePr>
              <p:cNvPr id="5" name="表格 5">
                <a:extLst>
                  <a:ext uri="{FF2B5EF4-FFF2-40B4-BE49-F238E27FC236}">
                    <a16:creationId xmlns:a16="http://schemas.microsoft.com/office/drawing/2014/main" id="{41FF2A42-F70B-46F8-92EE-0918138E8FB6}"/>
                  </a:ext>
                </a:extLst>
              </p:cNvPr>
              <p:cNvGraphicFramePr>
                <a:graphicFrameLocks noGrp="1"/>
              </p:cNvGraphicFramePr>
              <p:nvPr>
                <p:extLst>
                  <p:ext uri="{D42A27DB-BD31-4B8C-83A1-F6EECF244321}">
                    <p14:modId xmlns:p14="http://schemas.microsoft.com/office/powerpoint/2010/main" val="959668939"/>
                  </p:ext>
                </p:extLst>
              </p:nvPr>
            </p:nvGraphicFramePr>
            <p:xfrm>
              <a:off x="252214" y="1674832"/>
              <a:ext cx="5240164" cy="3264676"/>
            </p:xfrm>
            <a:graphic>
              <a:graphicData uri="http://schemas.openxmlformats.org/drawingml/2006/table">
                <a:tbl>
                  <a:tblPr firstRow="1" bandRow="1">
                    <a:tableStyleId>{073A0DAA-6AF3-43AB-8588-CEC1D06C72B9}</a:tableStyleId>
                  </a:tblPr>
                  <a:tblGrid>
                    <a:gridCol w="2620082">
                      <a:extLst>
                        <a:ext uri="{9D8B030D-6E8A-4147-A177-3AD203B41FA5}">
                          <a16:colId xmlns:a16="http://schemas.microsoft.com/office/drawing/2014/main" val="176294648"/>
                        </a:ext>
                      </a:extLst>
                    </a:gridCol>
                    <a:gridCol w="2620082">
                      <a:extLst>
                        <a:ext uri="{9D8B030D-6E8A-4147-A177-3AD203B41FA5}">
                          <a16:colId xmlns:a16="http://schemas.microsoft.com/office/drawing/2014/main" val="1410903270"/>
                        </a:ext>
                      </a:extLst>
                    </a:gridCol>
                  </a:tblGrid>
                  <a:tr h="365760">
                    <a:tc>
                      <a:txBody>
                        <a:bodyPr/>
                        <a:lstStyle/>
                        <a:p>
                          <a:pPr algn="ctr"/>
                          <a:r>
                            <a:rPr lang="en-US" altLang="zh-CN" dirty="0"/>
                            <a:t>Feature Set</a:t>
                          </a:r>
                          <a:endParaRPr lang="zh-CN" altLang="en-US" dirty="0"/>
                        </a:p>
                      </a:txBody>
                      <a:tcPr anchor="ctr"/>
                    </a:tc>
                    <a:tc>
                      <a:txBody>
                        <a:bodyPr/>
                        <a:lstStyle/>
                        <a:p>
                          <a:pPr algn="ctr"/>
                          <a:r>
                            <a:rPr lang="en-US" altLang="zh-CN" dirty="0"/>
                            <a:t>Definition</a:t>
                          </a:r>
                          <a:endParaRPr lang="zh-CN" altLang="en-US" dirty="0"/>
                        </a:p>
                      </a:txBody>
                      <a:tcPr anchor="ctr"/>
                    </a:tc>
                    <a:extLst>
                      <a:ext uri="{0D108BD9-81ED-4DB2-BD59-A6C34878D82A}">
                        <a16:rowId xmlns:a16="http://schemas.microsoft.com/office/drawing/2014/main" val="3204530942"/>
                      </a:ext>
                    </a:extLst>
                  </a:tr>
                  <a:tr h="365760">
                    <a:tc>
                      <a:txBody>
                        <a:bodyPr/>
                        <a:lstStyle/>
                        <a:p>
                          <a:pPr algn="ctr"/>
                          <a:r>
                            <a:rPr lang="en-US" altLang="zh-CN" dirty="0"/>
                            <a:t>Common Neighbors</a:t>
                          </a:r>
                          <a:endParaRPr lang="zh-CN" altLang="en-US" dirty="0"/>
                        </a:p>
                      </a:txBody>
                      <a:tcPr anchor="ctr"/>
                    </a:tc>
                    <a:tc>
                      <a:txBody>
                        <a:bodyPr/>
                        <a:lstStyle/>
                        <a:p>
                          <a:endParaRPr lang="zh-CN"/>
                        </a:p>
                      </a:txBody>
                      <a:tcPr anchor="ctr">
                        <a:blipFill>
                          <a:blip r:embed="rId2"/>
                          <a:stretch>
                            <a:fillRect l="-100233" t="-108333" r="-1163" b="-698333"/>
                          </a:stretch>
                        </a:blipFill>
                      </a:tcPr>
                    </a:tc>
                    <a:extLst>
                      <a:ext uri="{0D108BD9-81ED-4DB2-BD59-A6C34878D82A}">
                        <a16:rowId xmlns:a16="http://schemas.microsoft.com/office/drawing/2014/main" val="1720095728"/>
                      </a:ext>
                    </a:extLst>
                  </a:tr>
                  <a:tr h="655130">
                    <a:tc>
                      <a:txBody>
                        <a:bodyPr/>
                        <a:lstStyle/>
                        <a:p>
                          <a:pPr algn="ctr"/>
                          <a:r>
                            <a:rPr lang="en-US" altLang="zh-CN" dirty="0"/>
                            <a:t>Adamic-Adar</a:t>
                          </a:r>
                          <a:endParaRPr lang="zh-CN" altLang="en-US" dirty="0"/>
                        </a:p>
                      </a:txBody>
                      <a:tcPr anchor="ctr"/>
                    </a:tc>
                    <a:tc>
                      <a:txBody>
                        <a:bodyPr/>
                        <a:lstStyle/>
                        <a:p>
                          <a:endParaRPr lang="zh-CN"/>
                        </a:p>
                      </a:txBody>
                      <a:tcPr anchor="ctr">
                        <a:blipFill>
                          <a:blip r:embed="rId2"/>
                          <a:stretch>
                            <a:fillRect l="-100233" t="-115741" r="-1163" b="-287963"/>
                          </a:stretch>
                        </a:blipFill>
                      </a:tcPr>
                    </a:tc>
                    <a:extLst>
                      <a:ext uri="{0D108BD9-81ED-4DB2-BD59-A6C34878D82A}">
                        <a16:rowId xmlns:a16="http://schemas.microsoft.com/office/drawing/2014/main" val="2014011768"/>
                      </a:ext>
                    </a:extLst>
                  </a:tr>
                  <a:tr h="675259">
                    <a:tc>
                      <a:txBody>
                        <a:bodyPr/>
                        <a:lstStyle/>
                        <a:p>
                          <a:pPr algn="ctr"/>
                          <a:r>
                            <a:rPr lang="en-US" altLang="zh-CN" dirty="0"/>
                            <a:t>Jaccard Coefficient</a:t>
                          </a:r>
                          <a:endParaRPr lang="zh-CN" altLang="en-US" dirty="0"/>
                        </a:p>
                      </a:txBody>
                      <a:tcPr anchor="ctr"/>
                    </a:tc>
                    <a:tc>
                      <a:txBody>
                        <a:bodyPr/>
                        <a:lstStyle/>
                        <a:p>
                          <a:endParaRPr lang="zh-CN"/>
                        </a:p>
                      </a:txBody>
                      <a:tcPr anchor="ctr">
                        <a:blipFill>
                          <a:blip r:embed="rId2"/>
                          <a:stretch>
                            <a:fillRect l="-100233" t="-209910" r="-1163" b="-180180"/>
                          </a:stretch>
                        </a:blipFill>
                      </a:tcPr>
                    </a:tc>
                    <a:extLst>
                      <a:ext uri="{0D108BD9-81ED-4DB2-BD59-A6C34878D82A}">
                        <a16:rowId xmlns:a16="http://schemas.microsoft.com/office/drawing/2014/main" val="3513666614"/>
                      </a:ext>
                    </a:extLst>
                  </a:tr>
                  <a:tr h="653225">
                    <a:tc>
                      <a:txBody>
                        <a:bodyPr/>
                        <a:lstStyle/>
                        <a:p>
                          <a:pPr algn="ctr"/>
                          <a:r>
                            <a:rPr lang="en-US" altLang="zh-CN" dirty="0"/>
                            <a:t>Resource Allocation</a:t>
                          </a:r>
                          <a:endParaRPr lang="zh-CN" altLang="en-US" dirty="0"/>
                        </a:p>
                      </a:txBody>
                      <a:tcPr anchor="ctr"/>
                    </a:tc>
                    <a:tc>
                      <a:txBody>
                        <a:bodyPr/>
                        <a:lstStyle/>
                        <a:p>
                          <a:endParaRPr lang="zh-CN"/>
                        </a:p>
                      </a:txBody>
                      <a:tcPr anchor="ctr">
                        <a:blipFill>
                          <a:blip r:embed="rId2"/>
                          <a:stretch>
                            <a:fillRect l="-100233" t="-318519" r="-1163" b="-85185"/>
                          </a:stretch>
                        </a:blipFill>
                      </a:tcPr>
                    </a:tc>
                    <a:extLst>
                      <a:ext uri="{0D108BD9-81ED-4DB2-BD59-A6C34878D82A}">
                        <a16:rowId xmlns:a16="http://schemas.microsoft.com/office/drawing/2014/main" val="324779429"/>
                      </a:ext>
                    </a:extLst>
                  </a:tr>
                  <a:tr h="549542">
                    <a:tc>
                      <a:txBody>
                        <a:bodyPr/>
                        <a:lstStyle/>
                        <a:p>
                          <a:pPr algn="ctr"/>
                          <a:r>
                            <a:rPr lang="en-US" altLang="zh-CN" dirty="0"/>
                            <a:t>Preferential Attachment</a:t>
                          </a:r>
                          <a:endParaRPr lang="zh-CN" altLang="en-US" dirty="0"/>
                        </a:p>
                      </a:txBody>
                      <a:tcPr anchor="ctr"/>
                    </a:tc>
                    <a:tc>
                      <a:txBody>
                        <a:bodyPr/>
                        <a:lstStyle/>
                        <a:p>
                          <a:endParaRPr lang="zh-CN"/>
                        </a:p>
                      </a:txBody>
                      <a:tcPr anchor="ctr">
                        <a:blipFill>
                          <a:blip r:embed="rId2"/>
                          <a:stretch>
                            <a:fillRect l="-100233" t="-502222" r="-1163" b="-2222"/>
                          </a:stretch>
                        </a:blipFill>
                      </a:tcPr>
                    </a:tc>
                    <a:extLst>
                      <a:ext uri="{0D108BD9-81ED-4DB2-BD59-A6C34878D82A}">
                        <a16:rowId xmlns:a16="http://schemas.microsoft.com/office/drawing/2014/main" val="2969007269"/>
                      </a:ext>
                    </a:extLst>
                  </a:tr>
                </a:tbl>
              </a:graphicData>
            </a:graphic>
          </p:graphicFrame>
        </mc:Fallback>
      </mc:AlternateContent>
      <p:pic>
        <p:nvPicPr>
          <p:cNvPr id="8" name="图片 7">
            <a:extLst>
              <a:ext uri="{FF2B5EF4-FFF2-40B4-BE49-F238E27FC236}">
                <a16:creationId xmlns:a16="http://schemas.microsoft.com/office/drawing/2014/main" id="{62929D83-2C44-4099-91C1-FF0C320EB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012" y="1674832"/>
            <a:ext cx="2920105" cy="2530364"/>
          </a:xfrm>
          <a:prstGeom prst="rect">
            <a:avLst/>
          </a:prstGeom>
        </p:spPr>
      </p:pic>
      <p:pic>
        <p:nvPicPr>
          <p:cNvPr id="1026" name="Picture 2">
            <a:extLst>
              <a:ext uri="{FF2B5EF4-FFF2-40B4-BE49-F238E27FC236}">
                <a16:creationId xmlns:a16="http://schemas.microsoft.com/office/drawing/2014/main" id="{3AA3355C-4B44-491F-B07A-F007C4CB4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320" y="2743200"/>
            <a:ext cx="1428750" cy="685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11" name="表格 5">
                <a:extLst>
                  <a:ext uri="{FF2B5EF4-FFF2-40B4-BE49-F238E27FC236}">
                    <a16:creationId xmlns:a16="http://schemas.microsoft.com/office/drawing/2014/main" id="{A06DDAA3-6045-471E-A56B-115281F7AE1F}"/>
                  </a:ext>
                </a:extLst>
              </p:cNvPr>
              <p:cNvGraphicFramePr>
                <a:graphicFrameLocks noGrp="1"/>
              </p:cNvGraphicFramePr>
              <p:nvPr>
                <p:extLst>
                  <p:ext uri="{D42A27DB-BD31-4B8C-83A1-F6EECF244321}">
                    <p14:modId xmlns:p14="http://schemas.microsoft.com/office/powerpoint/2010/main" val="496152758"/>
                  </p:ext>
                </p:extLst>
              </p:nvPr>
            </p:nvGraphicFramePr>
            <p:xfrm>
              <a:off x="8140846" y="4601221"/>
              <a:ext cx="3344436" cy="1905397"/>
            </p:xfrm>
            <a:graphic>
              <a:graphicData uri="http://schemas.openxmlformats.org/drawingml/2006/table">
                <a:tbl>
                  <a:tblPr firstRow="1" bandRow="1">
                    <a:tableStyleId>{073A0DAA-6AF3-43AB-8588-CEC1D06C72B9}</a:tableStyleId>
                  </a:tblPr>
                  <a:tblGrid>
                    <a:gridCol w="3344436">
                      <a:extLst>
                        <a:ext uri="{9D8B030D-6E8A-4147-A177-3AD203B41FA5}">
                          <a16:colId xmlns:a16="http://schemas.microsoft.com/office/drawing/2014/main" val="176294648"/>
                        </a:ext>
                      </a:extLst>
                    </a:gridCol>
                  </a:tblGrid>
                  <a:tr h="339368">
                    <a:tc>
                      <a:txBody>
                        <a:bodyPr/>
                        <a:lstStyle/>
                        <a:p>
                          <a:pPr algn="ctr"/>
                          <a:r>
                            <a:rPr lang="en-US" altLang="zh-CN" dirty="0"/>
                            <a:t>Subgraph Properties</a:t>
                          </a:r>
                          <a:endParaRPr lang="zh-CN" altLang="en-US" dirty="0"/>
                        </a:p>
                      </a:txBody>
                      <a:tcPr anchor="ctr"/>
                    </a:tc>
                    <a:extLst>
                      <a:ext uri="{0D108BD9-81ED-4DB2-BD59-A6C34878D82A}">
                        <a16:rowId xmlns:a16="http://schemas.microsoft.com/office/drawing/2014/main" val="3204530942"/>
                      </a:ext>
                    </a:extLst>
                  </a:tr>
                  <a:tr h="339368">
                    <a:tc>
                      <a:txBody>
                        <a:bodyPr/>
                        <a:lstStyle/>
                        <a:p>
                          <a:pPr algn="ctr"/>
                          <a:r>
                            <a:rPr lang="en-US" altLang="zh-CN" dirty="0"/>
                            <a:t>Positive Edges: 8823</a:t>
                          </a:r>
                        </a:p>
                      </a:txBody>
                      <a:tcPr anchor="ctr"/>
                    </a:tc>
                    <a:extLst>
                      <a:ext uri="{0D108BD9-81ED-4DB2-BD59-A6C34878D82A}">
                        <a16:rowId xmlns:a16="http://schemas.microsoft.com/office/drawing/2014/main" val="1720095728"/>
                      </a:ext>
                    </a:extLst>
                  </a:tr>
                  <a:tr h="379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Negative Edges: </a:t>
                          </a:r>
                          <a14:m>
                            <m:oMath xmlns:m="http://schemas.openxmlformats.org/officeDocument/2006/math">
                              <m:r>
                                <m:rPr>
                                  <m:nor/>
                                </m:rPr>
                                <a:rPr lang="en-US" altLang="zh-CN" dirty="0" smtClean="0">
                                  <a:solidFill>
                                    <a:schemeClr val="tx1"/>
                                  </a:solidFill>
                                </a:rPr>
                                <m:t>882</m:t>
                              </m:r>
                              <m:r>
                                <m:rPr>
                                  <m:nor/>
                                </m:rPr>
                                <a:rPr lang="en-US" altLang="zh-CN" b="0" i="0" dirty="0" smtClean="0">
                                  <a:solidFill>
                                    <a:schemeClr val="tx1"/>
                                  </a:solidFill>
                                </a:rPr>
                                <m:t>3</m:t>
                              </m:r>
                            </m:oMath>
                          </a14:m>
                          <a:endParaRPr lang="zh-CN" altLang="en-US" dirty="0"/>
                        </a:p>
                      </a:txBody>
                      <a:tcPr anchor="ctr"/>
                    </a:tc>
                    <a:extLst>
                      <a:ext uri="{0D108BD9-81ED-4DB2-BD59-A6C34878D82A}">
                        <a16:rowId xmlns:a16="http://schemas.microsoft.com/office/drawing/2014/main" val="2014011768"/>
                      </a:ext>
                    </a:extLst>
                  </a:tr>
                  <a:tr h="3641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Train Set: 6617</a:t>
                          </a:r>
                          <a:endParaRPr lang="zh-CN" altLang="en-US" dirty="0"/>
                        </a:p>
                      </a:txBody>
                      <a:tcPr anchor="ctr"/>
                    </a:tc>
                    <a:extLst>
                      <a:ext uri="{0D108BD9-81ED-4DB2-BD59-A6C34878D82A}">
                        <a16:rowId xmlns:a16="http://schemas.microsoft.com/office/drawing/2014/main" val="3513666614"/>
                      </a:ext>
                    </a:extLst>
                  </a:tr>
                  <a:tr h="428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Test Set: 2206</a:t>
                          </a:r>
                          <a:endParaRPr lang="zh-CN" altLang="en-US" dirty="0"/>
                        </a:p>
                      </a:txBody>
                      <a:tcPr anchor="ctr"/>
                    </a:tc>
                    <a:extLst>
                      <a:ext uri="{0D108BD9-81ED-4DB2-BD59-A6C34878D82A}">
                        <a16:rowId xmlns:a16="http://schemas.microsoft.com/office/drawing/2014/main" val="324779429"/>
                      </a:ext>
                    </a:extLst>
                  </a:tr>
                </a:tbl>
              </a:graphicData>
            </a:graphic>
          </p:graphicFrame>
        </mc:Choice>
        <mc:Fallback xmlns="">
          <p:graphicFrame>
            <p:nvGraphicFramePr>
              <p:cNvPr id="11" name="表格 5">
                <a:extLst>
                  <a:ext uri="{FF2B5EF4-FFF2-40B4-BE49-F238E27FC236}">
                    <a16:creationId xmlns:a16="http://schemas.microsoft.com/office/drawing/2014/main" id="{A06DDAA3-6045-471E-A56B-115281F7AE1F}"/>
                  </a:ext>
                </a:extLst>
              </p:cNvPr>
              <p:cNvGraphicFramePr>
                <a:graphicFrameLocks noGrp="1"/>
              </p:cNvGraphicFramePr>
              <p:nvPr>
                <p:extLst>
                  <p:ext uri="{D42A27DB-BD31-4B8C-83A1-F6EECF244321}">
                    <p14:modId xmlns:p14="http://schemas.microsoft.com/office/powerpoint/2010/main" val="496152758"/>
                  </p:ext>
                </p:extLst>
              </p:nvPr>
            </p:nvGraphicFramePr>
            <p:xfrm>
              <a:off x="8140846" y="4601221"/>
              <a:ext cx="3344436" cy="1905397"/>
            </p:xfrm>
            <a:graphic>
              <a:graphicData uri="http://schemas.openxmlformats.org/drawingml/2006/table">
                <a:tbl>
                  <a:tblPr firstRow="1" bandRow="1">
                    <a:tableStyleId>{073A0DAA-6AF3-43AB-8588-CEC1D06C72B9}</a:tableStyleId>
                  </a:tblPr>
                  <a:tblGrid>
                    <a:gridCol w="3344436">
                      <a:extLst>
                        <a:ext uri="{9D8B030D-6E8A-4147-A177-3AD203B41FA5}">
                          <a16:colId xmlns:a16="http://schemas.microsoft.com/office/drawing/2014/main" val="176294648"/>
                        </a:ext>
                      </a:extLst>
                    </a:gridCol>
                  </a:tblGrid>
                  <a:tr h="365760">
                    <a:tc>
                      <a:txBody>
                        <a:bodyPr/>
                        <a:lstStyle/>
                        <a:p>
                          <a:pPr algn="ctr"/>
                          <a:r>
                            <a:rPr lang="en-US" altLang="zh-CN" dirty="0"/>
                            <a:t>Subgraph Properties</a:t>
                          </a:r>
                          <a:endParaRPr lang="zh-CN" altLang="en-US" dirty="0"/>
                        </a:p>
                      </a:txBody>
                      <a:tcPr anchor="ctr"/>
                    </a:tc>
                    <a:extLst>
                      <a:ext uri="{0D108BD9-81ED-4DB2-BD59-A6C34878D82A}">
                        <a16:rowId xmlns:a16="http://schemas.microsoft.com/office/drawing/2014/main" val="3204530942"/>
                      </a:ext>
                    </a:extLst>
                  </a:tr>
                  <a:tr h="365760">
                    <a:tc>
                      <a:txBody>
                        <a:bodyPr/>
                        <a:lstStyle/>
                        <a:p>
                          <a:pPr algn="ctr"/>
                          <a:r>
                            <a:rPr lang="en-US" altLang="zh-CN" dirty="0"/>
                            <a:t>Positive Edges: 8823</a:t>
                          </a:r>
                        </a:p>
                      </a:txBody>
                      <a:tcPr anchor="ctr"/>
                    </a:tc>
                    <a:extLst>
                      <a:ext uri="{0D108BD9-81ED-4DB2-BD59-A6C34878D82A}">
                        <a16:rowId xmlns:a16="http://schemas.microsoft.com/office/drawing/2014/main" val="1720095728"/>
                      </a:ext>
                    </a:extLst>
                  </a:tr>
                  <a:tr h="379270">
                    <a:tc>
                      <a:txBody>
                        <a:bodyPr/>
                        <a:lstStyle/>
                        <a:p>
                          <a:endParaRPr lang="zh-CN"/>
                        </a:p>
                      </a:txBody>
                      <a:tcPr anchor="ctr">
                        <a:blipFill>
                          <a:blip r:embed="rId5"/>
                          <a:stretch>
                            <a:fillRect l="-182" t="-203226" r="-727" b="-227419"/>
                          </a:stretch>
                        </a:blipFill>
                      </a:tcPr>
                    </a:tc>
                    <a:extLst>
                      <a:ext uri="{0D108BD9-81ED-4DB2-BD59-A6C34878D82A}">
                        <a16:rowId xmlns:a16="http://schemas.microsoft.com/office/drawing/2014/main" val="201401176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Train Set: 6617</a:t>
                          </a:r>
                          <a:endParaRPr lang="zh-CN" altLang="en-US" dirty="0"/>
                        </a:p>
                      </a:txBody>
                      <a:tcPr anchor="ctr"/>
                    </a:tc>
                    <a:extLst>
                      <a:ext uri="{0D108BD9-81ED-4DB2-BD59-A6C34878D82A}">
                        <a16:rowId xmlns:a16="http://schemas.microsoft.com/office/drawing/2014/main" val="3513666614"/>
                      </a:ext>
                    </a:extLst>
                  </a:tr>
                  <a:tr h="428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Test Set: 2206</a:t>
                          </a:r>
                          <a:endParaRPr lang="zh-CN" altLang="en-US" dirty="0"/>
                        </a:p>
                      </a:txBody>
                      <a:tcPr anchor="ctr"/>
                    </a:tc>
                    <a:extLst>
                      <a:ext uri="{0D108BD9-81ED-4DB2-BD59-A6C34878D82A}">
                        <a16:rowId xmlns:a16="http://schemas.microsoft.com/office/drawing/2014/main" val="324779429"/>
                      </a:ext>
                    </a:extLst>
                  </a:tr>
                </a:tbl>
              </a:graphicData>
            </a:graphic>
          </p:graphicFrame>
        </mc:Fallback>
      </mc:AlternateContent>
    </p:spTree>
    <p:extLst>
      <p:ext uri="{BB962C8B-B14F-4D97-AF65-F5344CB8AC3E}">
        <p14:creationId xmlns:p14="http://schemas.microsoft.com/office/powerpoint/2010/main" val="368903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064D99-1FA6-4F96-B5F0-F7078423E1AA}"/>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C099CECD-0D22-46DA-AC57-541A88C0916C}"/>
              </a:ext>
            </a:extLst>
          </p:cNvPr>
          <p:cNvSpPr>
            <a:spLocks noGrp="1"/>
          </p:cNvSpPr>
          <p:nvPr>
            <p:ph type="title"/>
          </p:nvPr>
        </p:nvSpPr>
        <p:spPr>
          <a:xfrm>
            <a:off x="838200" y="197174"/>
            <a:ext cx="10515600" cy="1325563"/>
          </a:xfrm>
        </p:spPr>
        <p:txBody>
          <a:bodyPr/>
          <a:lstStyle/>
          <a:p>
            <a:r>
              <a:rPr lang="en-US" altLang="zh-CN" dirty="0">
                <a:solidFill>
                  <a:schemeClr val="accent4">
                    <a:lumMod val="40000"/>
                    <a:lumOff val="60000"/>
                  </a:schemeClr>
                </a:solidFill>
              </a:rPr>
              <a:t>GIC </a:t>
            </a:r>
            <a:r>
              <a:rPr lang="en-US" altLang="zh-CN" sz="3200" dirty="0">
                <a:solidFill>
                  <a:schemeClr val="accent4">
                    <a:lumMod val="40000"/>
                    <a:lumOff val="60000"/>
                  </a:schemeClr>
                </a:solidFill>
              </a:rPr>
              <a:t>( Graph </a:t>
            </a:r>
            <a:r>
              <a:rPr lang="en-US" altLang="zh-CN" sz="3200" dirty="0" err="1">
                <a:solidFill>
                  <a:schemeClr val="accent4">
                    <a:lumMod val="40000"/>
                    <a:lumOff val="60000"/>
                  </a:schemeClr>
                </a:solidFill>
              </a:rPr>
              <a:t>InfoClust</a:t>
            </a:r>
            <a:r>
              <a:rPr lang="en-US" altLang="zh-CN" sz="3200" dirty="0">
                <a:solidFill>
                  <a:schemeClr val="accent4">
                    <a:lumMod val="40000"/>
                    <a:lumOff val="60000"/>
                  </a:schemeClr>
                </a:solidFill>
              </a:rPr>
              <a:t> )</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A9D99588-7066-443F-9D88-05B82030137C}"/>
              </a:ext>
            </a:extLst>
          </p:cNvPr>
          <p:cNvSpPr>
            <a:spLocks noGrp="1"/>
          </p:cNvSpPr>
          <p:nvPr>
            <p:ph idx="1"/>
          </p:nvPr>
        </p:nvSpPr>
        <p:spPr>
          <a:xfrm>
            <a:off x="838200" y="1825625"/>
            <a:ext cx="8996265" cy="3754081"/>
          </a:xfrm>
        </p:spPr>
        <p:txBody>
          <a:bodyPr>
            <a:normAutofit fontScale="92500" lnSpcReduction="20000"/>
          </a:bodyPr>
          <a:lstStyle/>
          <a:p>
            <a:pPr marL="0" indent="0">
              <a:buNone/>
            </a:pPr>
            <a:r>
              <a:rPr lang="en-US" altLang="zh-CN" dirty="0"/>
              <a:t>Dataset: </a:t>
            </a:r>
            <a:r>
              <a:rPr lang="en-US" altLang="zh-CN" dirty="0" err="1"/>
              <a:t>Citeseer</a:t>
            </a:r>
            <a:endParaRPr lang="en-US" altLang="zh-CN" dirty="0"/>
          </a:p>
          <a:p>
            <a:pPr marL="0" indent="0">
              <a:buNone/>
            </a:pPr>
            <a:endParaRPr lang="en-US" altLang="zh-CN" dirty="0"/>
          </a:p>
          <a:p>
            <a:pPr marL="0" indent="0">
              <a:buNone/>
            </a:pPr>
            <a:r>
              <a:rPr lang="en-US" altLang="zh-CN" dirty="0"/>
              <a:t>- Significantly more structure that can be captured</a:t>
            </a:r>
          </a:p>
          <a:p>
            <a:pPr marL="0" indent="0">
              <a:buNone/>
            </a:pPr>
            <a:r>
              <a:rPr lang="en-US" altLang="zh-CN" dirty="0"/>
              <a:t>- Additionally capture cluster-level information content</a:t>
            </a:r>
          </a:p>
          <a:p>
            <a:pPr marL="0" indent="0">
              <a:buNone/>
            </a:pPr>
            <a:r>
              <a:rPr lang="en-US" altLang="zh-CN" dirty="0"/>
              <a:t>- Clusters are computed by a differentiable K-means method</a:t>
            </a:r>
          </a:p>
          <a:p>
            <a:pPr marL="0" indent="0">
              <a:buNone/>
            </a:pPr>
            <a:endParaRPr lang="en-US" altLang="zh-CN" dirty="0"/>
          </a:p>
          <a:p>
            <a:pPr marL="0" indent="0">
              <a:buNone/>
            </a:pPr>
            <a:r>
              <a:rPr lang="en-US" altLang="zh-CN" dirty="0"/>
              <a:t>Result:</a:t>
            </a:r>
          </a:p>
          <a:p>
            <a:pPr marL="0" indent="0">
              <a:buNone/>
            </a:pPr>
            <a:r>
              <a:rPr lang="sv-SE" altLang="zh-CN" dirty="0"/>
              <a:t>- alpha, beta, K = 0.5 100 128</a:t>
            </a:r>
          </a:p>
          <a:p>
            <a:pPr marL="0" indent="0">
              <a:buNone/>
            </a:pPr>
            <a:r>
              <a:rPr lang="sv-SE" altLang="zh-CN" dirty="0"/>
              <a:t>- AUC = 0.97   AP = 0.97</a:t>
            </a:r>
            <a:endParaRPr lang="zh-CN" altLang="en-US" dirty="0"/>
          </a:p>
        </p:txBody>
      </p:sp>
      <p:pic>
        <p:nvPicPr>
          <p:cNvPr id="5" name="Picture 4">
            <a:extLst>
              <a:ext uri="{FF2B5EF4-FFF2-40B4-BE49-F238E27FC236}">
                <a16:creationId xmlns:a16="http://schemas.microsoft.com/office/drawing/2014/main" id="{611D0B87-3647-459D-8A67-AFEB1C8C1215}"/>
              </a:ext>
            </a:extLst>
          </p:cNvPr>
          <p:cNvPicPr>
            <a:picLocks noChangeAspect="1"/>
          </p:cNvPicPr>
          <p:nvPr/>
        </p:nvPicPr>
        <p:blipFill>
          <a:blip r:embed="rId2"/>
          <a:stretch>
            <a:fillRect/>
          </a:stretch>
        </p:blipFill>
        <p:spPr>
          <a:xfrm>
            <a:off x="5329238" y="4470020"/>
            <a:ext cx="6551908" cy="1841880"/>
          </a:xfrm>
          <a:prstGeom prst="rect">
            <a:avLst/>
          </a:prstGeom>
        </p:spPr>
      </p:pic>
    </p:spTree>
    <p:extLst>
      <p:ext uri="{BB962C8B-B14F-4D97-AF65-F5344CB8AC3E}">
        <p14:creationId xmlns:p14="http://schemas.microsoft.com/office/powerpoint/2010/main" val="2241202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246" y="3378850"/>
            <a:ext cx="4756336" cy="1754326"/>
          </a:xfrm>
          <a:prstGeom prst="rect">
            <a:avLst/>
          </a:prstGeom>
          <a:noFill/>
        </p:spPr>
        <p:txBody>
          <a:bodyPr wrap="square" rtlCol="0">
            <a:spAutoFit/>
          </a:bodyPr>
          <a:lstStyle/>
          <a:p>
            <a:pPr algn="r"/>
            <a:r>
              <a:rPr lang="en-US" altLang="zh-CN"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sp>
        <p:nvSpPr>
          <p:cNvPr id="6" name="TextBox 5"/>
          <p:cNvSpPr txBox="1"/>
          <p:nvPr/>
        </p:nvSpPr>
        <p:spPr>
          <a:xfrm>
            <a:off x="2319792" y="2220832"/>
            <a:ext cx="3167790"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V</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581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D01E0-1246-4772-AA07-37792592E51E}"/>
              </a:ext>
            </a:extLst>
          </p:cNvPr>
          <p:cNvSpPr>
            <a:spLocks noGrp="1"/>
          </p:cNvSpPr>
          <p:nvPr>
            <p:ph idx="1"/>
          </p:nvPr>
        </p:nvSpPr>
        <p:spPr/>
        <p:txBody>
          <a:bodyPr/>
          <a:lstStyle/>
          <a:p>
            <a:pPr marL="0" indent="0">
              <a:buNone/>
            </a:pPr>
            <a:r>
              <a:rPr lang="en-US" altLang="zh-CN" dirty="0"/>
              <a:t>Dataset: Cora (</a:t>
            </a:r>
            <a:r>
              <a:rPr lang="en-US" altLang="zh-CN" dirty="0" err="1"/>
              <a:t>Citeseer</a:t>
            </a:r>
            <a:r>
              <a:rPr lang="en-US" altLang="zh-CN" dirty="0"/>
              <a:t> missing labels)</a:t>
            </a:r>
          </a:p>
          <a:p>
            <a:pPr marL="0" indent="0">
              <a:buNone/>
            </a:pPr>
            <a:endParaRPr lang="en-US" altLang="zh-CN" dirty="0"/>
          </a:p>
          <a:p>
            <a:pPr marL="0" indent="0">
              <a:buNone/>
            </a:pPr>
            <a:r>
              <a:rPr lang="en-US" altLang="zh-CN" dirty="0"/>
              <a:t>Result:</a:t>
            </a:r>
          </a:p>
          <a:p>
            <a:pPr>
              <a:buFontTx/>
              <a:buChar char="-"/>
            </a:pPr>
            <a:r>
              <a:rPr lang="sv-SE" altLang="zh-CN" dirty="0"/>
              <a:t>alpha, beta, K = 0.5 100 7</a:t>
            </a:r>
          </a:p>
          <a:p>
            <a:pPr>
              <a:buFontTx/>
              <a:buChar char="-"/>
            </a:pPr>
            <a:r>
              <a:rPr lang="sv-SE" altLang="zh-CN" dirty="0"/>
              <a:t>num_classes = 7</a:t>
            </a:r>
          </a:p>
          <a:p>
            <a:pPr>
              <a:buFontTx/>
              <a:buChar char="-"/>
            </a:pPr>
            <a:r>
              <a:rPr lang="sv-SE" altLang="zh-CN" dirty="0"/>
              <a:t>Acc = 0.73</a:t>
            </a:r>
          </a:p>
        </p:txBody>
      </p:sp>
      <p:sp>
        <p:nvSpPr>
          <p:cNvPr id="4" name="Rectangle 3">
            <a:extLst>
              <a:ext uri="{FF2B5EF4-FFF2-40B4-BE49-F238E27FC236}">
                <a16:creationId xmlns:a16="http://schemas.microsoft.com/office/drawing/2014/main" id="{C29EE12E-CE0D-48B7-B787-0D67B5972084}"/>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6786C711-856C-4A31-BBBD-4F3E299B3EE5}"/>
              </a:ext>
            </a:extLst>
          </p:cNvPr>
          <p:cNvSpPr>
            <a:spLocks noGrp="1"/>
          </p:cNvSpPr>
          <p:nvPr>
            <p:ph type="title"/>
          </p:nvPr>
        </p:nvSpPr>
        <p:spPr>
          <a:xfrm>
            <a:off x="838200" y="197174"/>
            <a:ext cx="10515600" cy="1325563"/>
          </a:xfrm>
        </p:spPr>
        <p:txBody>
          <a:bodyPr/>
          <a:lstStyle/>
          <a:p>
            <a:r>
              <a:rPr lang="en-US" altLang="zh-CN" dirty="0">
                <a:solidFill>
                  <a:schemeClr val="accent4">
                    <a:lumMod val="40000"/>
                    <a:lumOff val="60000"/>
                  </a:schemeClr>
                </a:solidFill>
              </a:rPr>
              <a:t>GIC </a:t>
            </a:r>
            <a:r>
              <a:rPr lang="en-US" altLang="zh-CN" sz="3200" dirty="0">
                <a:solidFill>
                  <a:schemeClr val="accent4">
                    <a:lumMod val="40000"/>
                    <a:lumOff val="60000"/>
                  </a:schemeClr>
                </a:solidFill>
              </a:rPr>
              <a:t>( Graph </a:t>
            </a:r>
            <a:r>
              <a:rPr lang="en-US" altLang="zh-CN" sz="3200" dirty="0" err="1">
                <a:solidFill>
                  <a:schemeClr val="accent4">
                    <a:lumMod val="40000"/>
                    <a:lumOff val="60000"/>
                  </a:schemeClr>
                </a:solidFill>
              </a:rPr>
              <a:t>InfoClust</a:t>
            </a:r>
            <a:r>
              <a:rPr lang="en-US" altLang="zh-CN" sz="3200" dirty="0">
                <a:solidFill>
                  <a:schemeClr val="accent4">
                    <a:lumMod val="40000"/>
                    <a:lumOff val="60000"/>
                  </a:schemeClr>
                </a:solidFill>
              </a:rPr>
              <a:t> )</a:t>
            </a:r>
            <a:endParaRPr lang="zh-CN" altLang="en-US" dirty="0">
              <a:solidFill>
                <a:schemeClr val="accent4">
                  <a:lumMod val="40000"/>
                  <a:lumOff val="60000"/>
                </a:schemeClr>
              </a:solidFill>
            </a:endParaRPr>
          </a:p>
        </p:txBody>
      </p:sp>
      <p:pic>
        <p:nvPicPr>
          <p:cNvPr id="1026" name="Picture 2">
            <a:extLst>
              <a:ext uri="{FF2B5EF4-FFF2-40B4-BE49-F238E27FC236}">
                <a16:creationId xmlns:a16="http://schemas.microsoft.com/office/drawing/2014/main" id="{BB448AF1-A0AD-43AA-A90E-9729B902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181" y="2024646"/>
            <a:ext cx="43815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71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95B915-401D-461D-9F26-79C7CEAE333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71AAD811-2F88-478A-9891-65320FDF27D0}"/>
              </a:ext>
            </a:extLst>
          </p:cNvPr>
          <p:cNvSpPr>
            <a:spLocks noGrp="1"/>
          </p:cNvSpPr>
          <p:nvPr>
            <p:ph type="title"/>
          </p:nvPr>
        </p:nvSpPr>
        <p:spPr>
          <a:xfrm>
            <a:off x="838200" y="237331"/>
            <a:ext cx="10515600" cy="1325563"/>
          </a:xfrm>
        </p:spPr>
        <p:txBody>
          <a:bodyPr/>
          <a:lstStyle/>
          <a:p>
            <a:r>
              <a:rPr lang="en-US" altLang="zh-CN" dirty="0">
                <a:solidFill>
                  <a:schemeClr val="accent4">
                    <a:lumMod val="40000"/>
                    <a:lumOff val="60000"/>
                  </a:schemeClr>
                </a:solidFill>
              </a:rPr>
              <a:t>Kernel GCN</a:t>
            </a:r>
            <a:endParaRPr lang="zh-CN" alt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4F944245-4F2A-4FD4-93B3-92A8C1E37E76}"/>
              </a:ext>
            </a:extLst>
          </p:cNvPr>
          <p:cNvSpPr>
            <a:spLocks noGrp="1"/>
          </p:cNvSpPr>
          <p:nvPr>
            <p:ph idx="1"/>
          </p:nvPr>
        </p:nvSpPr>
        <p:spPr>
          <a:xfrm>
            <a:off x="838200" y="1825625"/>
            <a:ext cx="10515600" cy="4795044"/>
          </a:xfrm>
        </p:spPr>
        <p:txBody>
          <a:bodyPr>
            <a:normAutofit lnSpcReduction="10000"/>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Motivated by graph kernel methodology</a:t>
            </a:r>
          </a:p>
          <a:p>
            <a:pPr>
              <a:buFontTx/>
              <a:buChar char="-"/>
            </a:pPr>
            <a:r>
              <a:rPr lang="en-US" altLang="zh-CN" sz="2600" dirty="0"/>
              <a:t>Extended to learn the node representations capturing the structural information in a graph</a:t>
            </a:r>
          </a:p>
          <a:p>
            <a:pPr>
              <a:buFontTx/>
              <a:buChar char="-"/>
            </a:pPr>
            <a:r>
              <a:rPr lang="en-US" altLang="zh-CN" sz="2600" dirty="0"/>
              <a:t>Flexible and complementary to other graph-</a:t>
            </a:r>
            <a:r>
              <a:rPr lang="en-US" altLang="zh-CN" sz="2600" dirty="0" err="1"/>
              <a:t>baseddeep</a:t>
            </a:r>
            <a:r>
              <a:rPr lang="en-US" altLang="zh-CN" sz="2600" dirty="0"/>
              <a:t> learning models, e.g. GCN</a:t>
            </a:r>
          </a:p>
          <a:p>
            <a:pPr>
              <a:buFontTx/>
              <a:buChar char="-"/>
            </a:pPr>
            <a:endParaRPr lang="en-US" altLang="zh-CN" sz="2600" dirty="0"/>
          </a:p>
          <a:p>
            <a:pPr marL="0" indent="0">
              <a:buNone/>
            </a:pPr>
            <a:r>
              <a:rPr lang="en-US" altLang="zh-CN" sz="2600" dirty="0"/>
              <a:t>Result:</a:t>
            </a:r>
          </a:p>
          <a:p>
            <a:pPr marL="0" indent="0">
              <a:buNone/>
            </a:pPr>
            <a:r>
              <a:rPr lang="en-US" altLang="zh-CN" sz="2600" dirty="0"/>
              <a:t>- Loss = 0.6543</a:t>
            </a:r>
          </a:p>
          <a:p>
            <a:pPr marL="0" indent="0">
              <a:buNone/>
            </a:pPr>
            <a:r>
              <a:rPr lang="en-US" altLang="zh-CN" sz="2600" dirty="0"/>
              <a:t>- Accuracy = 0.8010</a:t>
            </a:r>
          </a:p>
        </p:txBody>
      </p:sp>
      <p:pic>
        <p:nvPicPr>
          <p:cNvPr id="5" name="Picture 4">
            <a:extLst>
              <a:ext uri="{FF2B5EF4-FFF2-40B4-BE49-F238E27FC236}">
                <a16:creationId xmlns:a16="http://schemas.microsoft.com/office/drawing/2014/main" id="{8470DEE5-9757-4D69-9EBC-50481D47A070}"/>
              </a:ext>
            </a:extLst>
          </p:cNvPr>
          <p:cNvPicPr>
            <a:picLocks noChangeAspect="1"/>
          </p:cNvPicPr>
          <p:nvPr/>
        </p:nvPicPr>
        <p:blipFill>
          <a:blip r:embed="rId2"/>
          <a:stretch>
            <a:fillRect/>
          </a:stretch>
        </p:blipFill>
        <p:spPr>
          <a:xfrm>
            <a:off x="4190659" y="4561824"/>
            <a:ext cx="7378592" cy="2058845"/>
          </a:xfrm>
          <a:prstGeom prst="rect">
            <a:avLst/>
          </a:prstGeom>
        </p:spPr>
      </p:pic>
    </p:spTree>
    <p:extLst>
      <p:ext uri="{BB962C8B-B14F-4D97-AF65-F5344CB8AC3E}">
        <p14:creationId xmlns:p14="http://schemas.microsoft.com/office/powerpoint/2010/main" val="321310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B10E25-71FA-4ED6-9950-C5B12177DCC7}"/>
              </a:ext>
            </a:extLst>
          </p:cNvPr>
          <p:cNvSpPr>
            <a:spLocks noGrp="1"/>
          </p:cNvSpPr>
          <p:nvPr>
            <p:ph idx="1"/>
          </p:nvPr>
        </p:nvSpPr>
        <p:spPr/>
        <p:txBody>
          <a:bodyPr>
            <a:normAutofit/>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Initial residual connection</a:t>
            </a:r>
          </a:p>
          <a:p>
            <a:pPr>
              <a:buFontTx/>
              <a:buChar char="-"/>
            </a:pPr>
            <a:r>
              <a:rPr lang="en-US" altLang="zh-CN" sz="2600" dirty="0"/>
              <a:t>Identity mapping</a:t>
            </a:r>
          </a:p>
          <a:p>
            <a:pPr>
              <a:buFontTx/>
              <a:buChar char="-"/>
            </a:pPr>
            <a:r>
              <a:rPr lang="en-US" altLang="zh-CN" sz="2600" dirty="0"/>
              <a:t>Connection to iterative shrinkage-thresholding</a:t>
            </a:r>
          </a:p>
          <a:p>
            <a:pPr marL="0" indent="0">
              <a:buNone/>
            </a:pPr>
            <a:endParaRPr lang="en-US" altLang="zh-CN" sz="2600" dirty="0"/>
          </a:p>
          <a:p>
            <a:pPr marL="0" indent="0">
              <a:buNone/>
            </a:pPr>
            <a:r>
              <a:rPr lang="en-US" altLang="zh-CN" sz="2600" dirty="0"/>
              <a:t>Result:</a:t>
            </a:r>
          </a:p>
          <a:p>
            <a:pPr marL="0" indent="0">
              <a:buNone/>
            </a:pPr>
            <a:r>
              <a:rPr lang="en-US" altLang="zh-CN" sz="2600" dirty="0"/>
              <a:t>- Load 1063th(/1164) epoch</a:t>
            </a:r>
          </a:p>
          <a:p>
            <a:pPr marL="0" indent="0">
              <a:buNone/>
            </a:pPr>
            <a:r>
              <a:rPr lang="en-US" altLang="zh-CN" sz="2600" dirty="0"/>
              <a:t>- Test acc. = 85.4 %</a:t>
            </a:r>
            <a:endParaRPr lang="zh-CN" altLang="en-US" sz="2600" dirty="0"/>
          </a:p>
        </p:txBody>
      </p:sp>
      <p:sp>
        <p:nvSpPr>
          <p:cNvPr id="4" name="Rectangle 3">
            <a:extLst>
              <a:ext uri="{FF2B5EF4-FFF2-40B4-BE49-F238E27FC236}">
                <a16:creationId xmlns:a16="http://schemas.microsoft.com/office/drawing/2014/main" id="{98C3DF3D-B1CA-4433-BE08-9DA0774007EB}"/>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A8177DF6-460E-402D-B33B-4460BD9FF03E}"/>
              </a:ext>
            </a:extLst>
          </p:cNvPr>
          <p:cNvSpPr>
            <a:spLocks noGrp="1"/>
          </p:cNvSpPr>
          <p:nvPr>
            <p:ph type="title"/>
          </p:nvPr>
        </p:nvSpPr>
        <p:spPr>
          <a:xfrm>
            <a:off x="838200" y="237331"/>
            <a:ext cx="10515600" cy="1325563"/>
          </a:xfrm>
        </p:spPr>
        <p:txBody>
          <a:bodyPr>
            <a:normAutofit/>
          </a:bodyPr>
          <a:lstStyle/>
          <a:p>
            <a:r>
              <a:rPr lang="en-US" altLang="zh-CN" dirty="0">
                <a:solidFill>
                  <a:schemeClr val="accent4">
                    <a:lumMod val="40000"/>
                    <a:lumOff val="60000"/>
                  </a:schemeClr>
                </a:solidFill>
              </a:rPr>
              <a:t>GCNII </a:t>
            </a:r>
            <a:r>
              <a:rPr lang="en-US" altLang="zh-CN" sz="2000" dirty="0">
                <a:solidFill>
                  <a:schemeClr val="accent4">
                    <a:lumMod val="40000"/>
                    <a:lumOff val="60000"/>
                  </a:schemeClr>
                </a:solidFill>
              </a:rPr>
              <a:t>( Graph Convolutional Network via Initial residual and Identity mapping )</a:t>
            </a:r>
            <a:endParaRPr lang="zh-CN" altLang="en-US" dirty="0">
              <a:solidFill>
                <a:schemeClr val="accent4">
                  <a:lumMod val="40000"/>
                  <a:lumOff val="60000"/>
                </a:schemeClr>
              </a:solidFill>
            </a:endParaRPr>
          </a:p>
        </p:txBody>
      </p:sp>
      <p:pic>
        <p:nvPicPr>
          <p:cNvPr id="7" name="Picture 6">
            <a:extLst>
              <a:ext uri="{FF2B5EF4-FFF2-40B4-BE49-F238E27FC236}">
                <a16:creationId xmlns:a16="http://schemas.microsoft.com/office/drawing/2014/main" id="{720F6E6B-FCFA-4842-AF0F-7B12AC2E860C}"/>
              </a:ext>
            </a:extLst>
          </p:cNvPr>
          <p:cNvPicPr>
            <a:picLocks noChangeAspect="1"/>
          </p:cNvPicPr>
          <p:nvPr/>
        </p:nvPicPr>
        <p:blipFill>
          <a:blip r:embed="rId2"/>
          <a:stretch>
            <a:fillRect/>
          </a:stretch>
        </p:blipFill>
        <p:spPr>
          <a:xfrm>
            <a:off x="8018106" y="2479368"/>
            <a:ext cx="3831769" cy="3043851"/>
          </a:xfrm>
          <a:prstGeom prst="rect">
            <a:avLst/>
          </a:prstGeom>
        </p:spPr>
      </p:pic>
    </p:spTree>
    <p:extLst>
      <p:ext uri="{BB962C8B-B14F-4D97-AF65-F5344CB8AC3E}">
        <p14:creationId xmlns:p14="http://schemas.microsoft.com/office/powerpoint/2010/main" val="154065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1AEBB-552B-4ED3-A38B-4867F954F172}"/>
              </a:ext>
            </a:extLst>
          </p:cNvPr>
          <p:cNvSpPr>
            <a:spLocks noGrp="1"/>
          </p:cNvSpPr>
          <p:nvPr>
            <p:ph idx="1"/>
          </p:nvPr>
        </p:nvSpPr>
        <p:spPr/>
        <p:txBody>
          <a:bodyPr>
            <a:normAutofit/>
          </a:bodyPr>
          <a:lstStyle/>
          <a:p>
            <a:pPr marL="0" indent="0">
              <a:buNone/>
            </a:pPr>
            <a:r>
              <a:rPr lang="en-US" altLang="zh-CN" sz="2600" dirty="0"/>
              <a:t>Dataset: Cora</a:t>
            </a:r>
          </a:p>
          <a:p>
            <a:pPr marL="0" indent="0">
              <a:buNone/>
            </a:pPr>
            <a:endParaRPr lang="en-US" altLang="zh-CN" sz="2600" dirty="0"/>
          </a:p>
          <a:p>
            <a:pPr>
              <a:buFontTx/>
              <a:buChar char="-"/>
            </a:pPr>
            <a:r>
              <a:rPr lang="en-US" altLang="zh-CN" sz="2600" dirty="0"/>
              <a:t>Using an estimation of the inverse of the Fisher information matrix</a:t>
            </a:r>
          </a:p>
          <a:p>
            <a:pPr>
              <a:buFontTx/>
              <a:buChar char="-"/>
            </a:pPr>
            <a:r>
              <a:rPr lang="en-US" altLang="zh-CN" sz="2600" dirty="0"/>
              <a:t>For faster calculation it is preferred to use an approximation of Fisher like Kronecker-Factored Approximate Curvature (KFAC)</a:t>
            </a:r>
          </a:p>
          <a:p>
            <a:pPr marL="0" indent="0">
              <a:buNone/>
            </a:pPr>
            <a:endParaRPr lang="en-US" altLang="zh-CN" sz="2600" dirty="0"/>
          </a:p>
          <a:p>
            <a:pPr marL="0" indent="0">
              <a:buNone/>
            </a:pPr>
            <a:r>
              <a:rPr lang="en-US" altLang="zh-CN" sz="2600" dirty="0"/>
              <a:t>Result:</a:t>
            </a:r>
          </a:p>
          <a:p>
            <a:pPr marL="0" indent="0">
              <a:buNone/>
            </a:pPr>
            <a:r>
              <a:rPr lang="en-US" altLang="zh-CN" sz="2600" dirty="0"/>
              <a:t>- GCN-Cora2-Adam-KFAC-eps0.1</a:t>
            </a:r>
          </a:p>
          <a:p>
            <a:pPr marL="0" indent="0">
              <a:buNone/>
            </a:pPr>
            <a:r>
              <a:rPr lang="en-US" altLang="zh-CN" sz="2600" dirty="0"/>
              <a:t>- Val Loss = 0.4454, Test Accuracy = 87.09 ± 0.35</a:t>
            </a:r>
          </a:p>
          <a:p>
            <a:pPr marL="0" indent="0">
              <a:buNone/>
            </a:pPr>
            <a:endParaRPr lang="en-US" altLang="zh-CN" sz="2600" dirty="0"/>
          </a:p>
        </p:txBody>
      </p:sp>
      <p:sp>
        <p:nvSpPr>
          <p:cNvPr id="4" name="Rectangle 3">
            <a:extLst>
              <a:ext uri="{FF2B5EF4-FFF2-40B4-BE49-F238E27FC236}">
                <a16:creationId xmlns:a16="http://schemas.microsoft.com/office/drawing/2014/main" id="{A97AB146-C67B-4B7B-B9B1-8E1F4B029AEA}"/>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Title 1">
            <a:extLst>
              <a:ext uri="{FF2B5EF4-FFF2-40B4-BE49-F238E27FC236}">
                <a16:creationId xmlns:a16="http://schemas.microsoft.com/office/drawing/2014/main" id="{8A92DEED-B1C8-48B8-A519-3DBB04CDC876}"/>
              </a:ext>
            </a:extLst>
          </p:cNvPr>
          <p:cNvSpPr>
            <a:spLocks noGrp="1"/>
          </p:cNvSpPr>
          <p:nvPr>
            <p:ph type="title"/>
          </p:nvPr>
        </p:nvSpPr>
        <p:spPr>
          <a:xfrm>
            <a:off x="838200" y="237331"/>
            <a:ext cx="10515600" cy="1325563"/>
          </a:xfrm>
        </p:spPr>
        <p:txBody>
          <a:bodyPr>
            <a:normAutofit/>
          </a:bodyPr>
          <a:lstStyle/>
          <a:p>
            <a:r>
              <a:rPr lang="en-US" altLang="zh-CN" dirty="0">
                <a:solidFill>
                  <a:schemeClr val="accent4">
                    <a:lumMod val="40000"/>
                    <a:lumOff val="60000"/>
                  </a:schemeClr>
                </a:solidFill>
              </a:rPr>
              <a:t>SSP </a:t>
            </a:r>
            <a:r>
              <a:rPr lang="en-US" altLang="zh-CN" sz="2400" dirty="0">
                <a:solidFill>
                  <a:schemeClr val="accent4">
                    <a:lumMod val="40000"/>
                    <a:lumOff val="60000"/>
                  </a:schemeClr>
                </a:solidFill>
              </a:rPr>
              <a:t>( Optimization of Graph Neural Networks with Natural Gradient Descent )</a:t>
            </a:r>
            <a:endParaRPr lang="zh-CN" altLang="en-US" sz="2800" dirty="0">
              <a:solidFill>
                <a:schemeClr val="accent4">
                  <a:lumMod val="40000"/>
                  <a:lumOff val="60000"/>
                </a:schemeClr>
              </a:solidFill>
            </a:endParaRPr>
          </a:p>
        </p:txBody>
      </p:sp>
      <p:pic>
        <p:nvPicPr>
          <p:cNvPr id="7" name="Picture 6">
            <a:extLst>
              <a:ext uri="{FF2B5EF4-FFF2-40B4-BE49-F238E27FC236}">
                <a16:creationId xmlns:a16="http://schemas.microsoft.com/office/drawing/2014/main" id="{2EE48CA0-1312-48B3-A0B5-F3FE3D8ABD6E}"/>
              </a:ext>
            </a:extLst>
          </p:cNvPr>
          <p:cNvPicPr>
            <a:picLocks noChangeAspect="1"/>
          </p:cNvPicPr>
          <p:nvPr/>
        </p:nvPicPr>
        <p:blipFill>
          <a:blip r:embed="rId2"/>
          <a:stretch>
            <a:fillRect/>
          </a:stretch>
        </p:blipFill>
        <p:spPr>
          <a:xfrm>
            <a:off x="8175567" y="4229878"/>
            <a:ext cx="3178234" cy="2390791"/>
          </a:xfrm>
          <a:prstGeom prst="rect">
            <a:avLst/>
          </a:prstGeom>
        </p:spPr>
      </p:pic>
    </p:spTree>
    <p:extLst>
      <p:ext uri="{BB962C8B-B14F-4D97-AF65-F5344CB8AC3E}">
        <p14:creationId xmlns:p14="http://schemas.microsoft.com/office/powerpoint/2010/main" val="33817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ontent Placeholder 2">
            <a:extLst>
              <a:ext uri="{FF2B5EF4-FFF2-40B4-BE49-F238E27FC236}">
                <a16:creationId xmlns:a16="http://schemas.microsoft.com/office/drawing/2014/main" id="{F6482C6C-18D1-431D-8D0A-84958EF8DAC6}"/>
              </a:ext>
            </a:extLst>
          </p:cNvPr>
          <p:cNvSpPr txBox="1">
            <a:spLocks/>
          </p:cNvSpPr>
          <p:nvPr/>
        </p:nvSpPr>
        <p:spPr>
          <a:xfrm>
            <a:off x="679955" y="1735494"/>
            <a:ext cx="5257800" cy="3427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References:</a:t>
            </a:r>
          </a:p>
          <a:p>
            <a:pPr>
              <a:buFontTx/>
              <a:buChar char="-"/>
            </a:pPr>
            <a:r>
              <a:rPr lang="en-US" altLang="zh-CN" sz="1600" dirty="0"/>
              <a:t>CS244W </a:t>
            </a:r>
            <a:r>
              <a:rPr lang="en-US" altLang="zh-CN" sz="1600" dirty="0">
                <a:hlinkClick r:id="rId3"/>
              </a:rPr>
              <a:t>http://web.stanford.edu/class/cs224w/</a:t>
            </a:r>
            <a:endParaRPr lang="en-US" altLang="zh-CN" sz="1600" dirty="0"/>
          </a:p>
          <a:p>
            <a:pPr>
              <a:buFontTx/>
              <a:buChar char="-"/>
            </a:pPr>
            <a:r>
              <a:rPr lang="en-US" altLang="zh-CN" sz="1600" dirty="0"/>
              <a:t>Optimization of Graph Neural Networks with Natural Gradient Descent, arXiv:2008.09624 [</a:t>
            </a:r>
            <a:r>
              <a:rPr lang="en-US" altLang="zh-CN" sz="1600" dirty="0" err="1"/>
              <a:t>cs.LG</a:t>
            </a:r>
            <a:r>
              <a:rPr lang="en-US" altLang="zh-CN" sz="1600" dirty="0"/>
              <a:t>]</a:t>
            </a:r>
          </a:p>
          <a:p>
            <a:pPr>
              <a:buFontTx/>
              <a:buChar char="-"/>
            </a:pPr>
            <a:r>
              <a:rPr lang="en-US" altLang="zh-CN" sz="1600" dirty="0"/>
              <a:t>Graph </a:t>
            </a:r>
            <a:r>
              <a:rPr lang="en-US" altLang="zh-CN" sz="1600" dirty="0" err="1"/>
              <a:t>InfoClust</a:t>
            </a:r>
            <a:r>
              <a:rPr lang="en-US" altLang="zh-CN" sz="1600" dirty="0"/>
              <a:t>: Leveraging cluster-level node information for unsupervised graph representation learning, arXiv:2009.06946 [</a:t>
            </a:r>
            <a:r>
              <a:rPr lang="en-US" altLang="zh-CN" sz="1600" dirty="0" err="1"/>
              <a:t>cs.LG</a:t>
            </a:r>
            <a:r>
              <a:rPr lang="en-US" altLang="zh-CN" sz="1600" dirty="0"/>
              <a:t>]</a:t>
            </a:r>
          </a:p>
          <a:p>
            <a:pPr>
              <a:buFontTx/>
              <a:buChar char="-"/>
            </a:pPr>
            <a:r>
              <a:rPr lang="en-US" altLang="zh-CN" sz="1600" dirty="0"/>
              <a:t>Rethinking Kernel Methods for Node Representation Learning on Graphs, arXiv:1910.02548 [</a:t>
            </a:r>
            <a:r>
              <a:rPr lang="en-US" altLang="zh-CN" sz="1600" dirty="0" err="1"/>
              <a:t>cs.LG</a:t>
            </a:r>
            <a:r>
              <a:rPr lang="en-US" altLang="zh-CN" sz="1600" dirty="0"/>
              <a:t>]</a:t>
            </a:r>
          </a:p>
          <a:p>
            <a:pPr>
              <a:buFontTx/>
              <a:buChar char="-"/>
            </a:pPr>
            <a:r>
              <a:rPr lang="en-US" altLang="zh-CN" sz="1600" dirty="0"/>
              <a:t>Simple and Deep Graph Convolutional Networks, arXiv:2007.02133 [</a:t>
            </a:r>
            <a:r>
              <a:rPr lang="en-US" altLang="zh-CN" sz="1600" dirty="0" err="1"/>
              <a:t>cs.LG</a:t>
            </a:r>
            <a:r>
              <a:rPr lang="en-US" altLang="zh-CN" sz="1600" dirty="0"/>
              <a:t>]</a:t>
            </a:r>
          </a:p>
          <a:p>
            <a:pPr>
              <a:buFontTx/>
              <a:buChar char="-"/>
            </a:pPr>
            <a:endParaRPr lang="en-US" altLang="zh-CN" sz="2000" dirty="0"/>
          </a:p>
        </p:txBody>
      </p:sp>
    </p:spTree>
    <p:extLst>
      <p:ext uri="{BB962C8B-B14F-4D97-AF65-F5344CB8AC3E}">
        <p14:creationId xmlns:p14="http://schemas.microsoft.com/office/powerpoint/2010/main" val="155910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3"/>
          </p:nvPr>
        </p:nvPicPr>
        <p:blipFill>
          <a:blip r:embed="rId2" cstate="screen"/>
          <a:srcRect/>
          <a:stretch>
            <a:fillRect/>
          </a:stretch>
        </p:blipFill>
        <p:spPr/>
      </p:pic>
      <p:sp>
        <p:nvSpPr>
          <p:cNvPr id="2" name="Rectangle 1"/>
          <p:cNvSpPr/>
          <p:nvPr/>
        </p:nvSpPr>
        <p:spPr>
          <a:xfrm>
            <a:off x="1588" y="-15376"/>
            <a:ext cx="12188825" cy="6873376"/>
          </a:xfrm>
          <a:prstGeom prst="rect">
            <a:avLst/>
          </a:prstGeom>
          <a:gradFill flip="none" rotWithShape="0">
            <a:gsLst>
              <a:gs pos="0">
                <a:srgbClr val="000000">
                  <a:alpha val="63000"/>
                </a:srgbClr>
              </a:gs>
              <a:gs pos="100000">
                <a:srgbClr val="3B1F4D">
                  <a:alpha val="63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10" name="Group 9"/>
          <p:cNvGrpSpPr/>
          <p:nvPr/>
        </p:nvGrpSpPr>
        <p:grpSpPr>
          <a:xfrm rot="10800000">
            <a:off x="9709234" y="2226130"/>
            <a:ext cx="808352" cy="2398850"/>
            <a:chOff x="19021815" y="4800600"/>
            <a:chExt cx="1616703" cy="4797700"/>
          </a:xfrm>
        </p:grpSpPr>
        <p:grpSp>
          <p:nvGrpSpPr>
            <p:cNvPr id="9" name="Group 8"/>
            <p:cNvGrpSpPr/>
            <p:nvPr/>
          </p:nvGrpSpPr>
          <p:grpSpPr>
            <a:xfrm>
              <a:off x="19021815" y="4800600"/>
              <a:ext cx="1616703" cy="1600200"/>
              <a:chOff x="3053268" y="4800600"/>
              <a:chExt cx="1616703" cy="1600200"/>
            </a:xfrm>
          </p:grpSpPr>
          <p:cxnSp>
            <p:nvCxnSpPr>
              <p:cNvPr id="53" name="Straight Connector 52"/>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rot="16200000">
              <a:off x="19021815" y="7989849"/>
              <a:ext cx="1616703" cy="1600200"/>
              <a:chOff x="3053268" y="4800600"/>
              <a:chExt cx="1616703" cy="1600200"/>
            </a:xfrm>
          </p:grpSpPr>
          <p:cxnSp>
            <p:nvCxnSpPr>
              <p:cNvPr id="62" name="Straight Connector 61"/>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p:nvGrpSpPr>
        <p:grpSpPr>
          <a:xfrm>
            <a:off x="1691507" y="2226130"/>
            <a:ext cx="808352" cy="800100"/>
            <a:chOff x="3053268" y="4800600"/>
            <a:chExt cx="1616703" cy="1600200"/>
          </a:xfrm>
        </p:grpSpPr>
        <p:cxnSp>
          <p:nvCxnSpPr>
            <p:cNvPr id="6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rot="16200000">
            <a:off x="1691507" y="3820755"/>
            <a:ext cx="808352" cy="800100"/>
            <a:chOff x="3053268" y="4800600"/>
            <a:chExt cx="1616703" cy="1600200"/>
          </a:xfrm>
        </p:grpSpPr>
        <p:cxnSp>
          <p:nvCxnSpPr>
            <p:cNvPr id="68" name="Straight Connector 67"/>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879283" y="3034348"/>
            <a:ext cx="7432040" cy="1477328"/>
          </a:xfrm>
          <a:prstGeom prst="rect">
            <a:avLst/>
          </a:prstGeom>
          <a:noFill/>
        </p:spPr>
        <p:txBody>
          <a:bodyPr wrap="square" rtlCol="0">
            <a:spAutoFit/>
          </a:bodyPr>
          <a:lstStyle/>
          <a:p>
            <a:pPr algn="ctr"/>
            <a:r>
              <a:rPr lang="en-US" sz="9000" b="1"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rPr>
              <a:t>Thank      You</a:t>
            </a:r>
          </a:p>
        </p:txBody>
      </p:sp>
      <p:grpSp>
        <p:nvGrpSpPr>
          <p:cNvPr id="21" name="Group 20"/>
          <p:cNvGrpSpPr/>
          <p:nvPr/>
        </p:nvGrpSpPr>
        <p:grpSpPr>
          <a:xfrm>
            <a:off x="5911512" y="2379002"/>
            <a:ext cx="382020" cy="858416"/>
            <a:chOff x="14264769" y="5270390"/>
            <a:chExt cx="2047853" cy="4601623"/>
          </a:xfrm>
          <a:solidFill>
            <a:schemeClr val="bg1"/>
          </a:solidFill>
        </p:grpSpPr>
        <p:sp>
          <p:nvSpPr>
            <p:cNvPr id="22" name="Freeform 108"/>
            <p:cNvSpPr>
              <a:spLocks noChangeArrowheads="1"/>
            </p:cNvSpPr>
            <p:nvPr/>
          </p:nvSpPr>
          <p:spPr bwMode="auto">
            <a:xfrm>
              <a:off x="14265563" y="7357577"/>
              <a:ext cx="1020696" cy="2514436"/>
            </a:xfrm>
            <a:custGeom>
              <a:avLst/>
              <a:gdLst>
                <a:gd name="T0" fmla="*/ 0 w 2834"/>
                <a:gd name="T1" fmla="*/ 0 h 6985"/>
                <a:gd name="T2" fmla="*/ 0 w 2834"/>
                <a:gd name="T3" fmla="*/ 6984 h 6985"/>
                <a:gd name="T4" fmla="*/ 2833 w 2834"/>
                <a:gd name="T5" fmla="*/ 2000 h 6985"/>
                <a:gd name="T6" fmla="*/ 0 w 2834"/>
                <a:gd name="T7" fmla="*/ 0 h 6985"/>
              </a:gdLst>
              <a:ahLst/>
              <a:cxnLst>
                <a:cxn ang="0">
                  <a:pos x="T0" y="T1"/>
                </a:cxn>
                <a:cxn ang="0">
                  <a:pos x="T2" y="T3"/>
                </a:cxn>
                <a:cxn ang="0">
                  <a:pos x="T4" y="T5"/>
                </a:cxn>
                <a:cxn ang="0">
                  <a:pos x="T6" y="T7"/>
                </a:cxn>
              </a:cxnLst>
              <a:rect l="0" t="0" r="r" b="b"/>
              <a:pathLst>
                <a:path w="2834" h="6985">
                  <a:moveTo>
                    <a:pt x="0" y="0"/>
                  </a:moveTo>
                  <a:lnTo>
                    <a:pt x="0" y="6984"/>
                  </a:lnTo>
                  <a:lnTo>
                    <a:pt x="2833" y="2000"/>
                  </a:lnTo>
                  <a:lnTo>
                    <a:pt x="0" y="0"/>
                  </a:lnTo>
                </a:path>
              </a:pathLst>
            </a:custGeom>
            <a:grpFill/>
            <a:ln w="57150">
              <a:noFill/>
            </a:ln>
            <a:effec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3" name="Freeform 109"/>
            <p:cNvSpPr>
              <a:spLocks noChangeArrowheads="1"/>
            </p:cNvSpPr>
            <p:nvPr/>
          </p:nvSpPr>
          <p:spPr bwMode="auto">
            <a:xfrm>
              <a:off x="15290339" y="7357577"/>
              <a:ext cx="1022283" cy="2514436"/>
            </a:xfrm>
            <a:custGeom>
              <a:avLst/>
              <a:gdLst>
                <a:gd name="T0" fmla="*/ 0 w 2842"/>
                <a:gd name="T1" fmla="*/ 2000 h 6985"/>
                <a:gd name="T2" fmla="*/ 2841 w 2842"/>
                <a:gd name="T3" fmla="*/ 6984 h 6985"/>
                <a:gd name="T4" fmla="*/ 2841 w 2842"/>
                <a:gd name="T5" fmla="*/ 0 h 6985"/>
                <a:gd name="T6" fmla="*/ 0 w 2842"/>
                <a:gd name="T7" fmla="*/ 2000 h 6985"/>
              </a:gdLst>
              <a:ahLst/>
              <a:cxnLst>
                <a:cxn ang="0">
                  <a:pos x="T0" y="T1"/>
                </a:cxn>
                <a:cxn ang="0">
                  <a:pos x="T2" y="T3"/>
                </a:cxn>
                <a:cxn ang="0">
                  <a:pos x="T4" y="T5"/>
                </a:cxn>
                <a:cxn ang="0">
                  <a:pos x="T6" y="T7"/>
                </a:cxn>
              </a:cxnLst>
              <a:rect l="0" t="0" r="r" b="b"/>
              <a:pathLst>
                <a:path w="2842" h="6985">
                  <a:moveTo>
                    <a:pt x="0" y="2000"/>
                  </a:moveTo>
                  <a:lnTo>
                    <a:pt x="2841" y="6984"/>
                  </a:lnTo>
                  <a:lnTo>
                    <a:pt x="2841" y="0"/>
                  </a:lnTo>
                  <a:lnTo>
                    <a:pt x="0" y="2000"/>
                  </a:lnTo>
                </a:path>
              </a:pathLst>
            </a:custGeom>
            <a:grpFill/>
            <a:ln w="57150">
              <a:noFill/>
            </a:ln>
            <a:effec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4" name="Freeform 110"/>
            <p:cNvSpPr>
              <a:spLocks noChangeArrowheads="1"/>
            </p:cNvSpPr>
            <p:nvPr/>
          </p:nvSpPr>
          <p:spPr bwMode="auto">
            <a:xfrm>
              <a:off x="14264769" y="5270390"/>
              <a:ext cx="2042979" cy="2511260"/>
            </a:xfrm>
            <a:custGeom>
              <a:avLst/>
              <a:gdLst>
                <a:gd name="T0" fmla="*/ 0 w 5675"/>
                <a:gd name="T1" fmla="*/ 4977 h 6978"/>
                <a:gd name="T2" fmla="*/ 2834 w 5675"/>
                <a:gd name="T3" fmla="*/ 6977 h 6978"/>
                <a:gd name="T4" fmla="*/ 5674 w 5675"/>
                <a:gd name="T5" fmla="*/ 4977 h 6978"/>
                <a:gd name="T6" fmla="*/ 2834 w 5675"/>
                <a:gd name="T7" fmla="*/ 0 h 6978"/>
                <a:gd name="T8" fmla="*/ 0 w 5675"/>
                <a:gd name="T9" fmla="*/ 4977 h 6978"/>
              </a:gdLst>
              <a:ahLst/>
              <a:cxnLst>
                <a:cxn ang="0">
                  <a:pos x="T0" y="T1"/>
                </a:cxn>
                <a:cxn ang="0">
                  <a:pos x="T2" y="T3"/>
                </a:cxn>
                <a:cxn ang="0">
                  <a:pos x="T4" y="T5"/>
                </a:cxn>
                <a:cxn ang="0">
                  <a:pos x="T6" y="T7"/>
                </a:cxn>
                <a:cxn ang="0">
                  <a:pos x="T8" y="T9"/>
                </a:cxn>
              </a:cxnLst>
              <a:rect l="0" t="0" r="r" b="b"/>
              <a:pathLst>
                <a:path w="5675" h="6978">
                  <a:moveTo>
                    <a:pt x="0" y="4977"/>
                  </a:moveTo>
                  <a:lnTo>
                    <a:pt x="2834" y="6977"/>
                  </a:lnTo>
                  <a:lnTo>
                    <a:pt x="5674" y="4977"/>
                  </a:lnTo>
                  <a:lnTo>
                    <a:pt x="2834" y="0"/>
                  </a:lnTo>
                  <a:lnTo>
                    <a:pt x="0" y="4977"/>
                  </a:lnTo>
                </a:path>
              </a:pathLst>
            </a:custGeom>
            <a:grpFill/>
            <a:ln w="57150"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170946" y="445217"/>
            <a:ext cx="1872436" cy="443006"/>
          </a:xfrm>
          <a:prstGeom prst="rect">
            <a:avLst/>
          </a:prstGeom>
          <a:noFill/>
          <a:ln>
            <a:noFill/>
          </a:ln>
        </p:spPr>
        <p:txBody>
          <a:bodyPr vert="horz" wrap="none" lIns="0" tIns="0" rIns="0" bIns="0" anchor="ctr" anchorCtr="0">
            <a:spAutoFit/>
          </a:bodyPr>
          <a:lstStyle/>
          <a:p>
            <a:pPr algn="ctr" defTabSz="2286000">
              <a:lnSpc>
                <a:spcPts val="3700"/>
              </a:lnSpc>
            </a:pPr>
            <a:r>
              <a:rPr lang="en-US" sz="3000" b="1" spc="250"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Contents</a:t>
            </a:r>
          </a:p>
        </p:txBody>
      </p:sp>
      <p:grpSp>
        <p:nvGrpSpPr>
          <p:cNvPr id="48" name="Group 47"/>
          <p:cNvGrpSpPr/>
          <p:nvPr/>
        </p:nvGrpSpPr>
        <p:grpSpPr>
          <a:xfrm>
            <a:off x="5498490" y="1192503"/>
            <a:ext cx="1217324" cy="113531"/>
            <a:chOff x="1948342" y="5767817"/>
            <a:chExt cx="2434648" cy="227062"/>
          </a:xfrm>
        </p:grpSpPr>
        <p:grpSp>
          <p:nvGrpSpPr>
            <p:cNvPr id="49" name="Group 48"/>
            <p:cNvGrpSpPr/>
            <p:nvPr/>
          </p:nvGrpSpPr>
          <p:grpSpPr>
            <a:xfrm>
              <a:off x="1948342" y="5922203"/>
              <a:ext cx="2434648" cy="72676"/>
              <a:chOff x="1878897" y="12847070"/>
              <a:chExt cx="2434648" cy="72676"/>
            </a:xfrm>
          </p:grpSpPr>
          <p:sp>
            <p:nvSpPr>
              <p:cNvPr id="6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nvGrpSpPr>
            <p:cNvPr id="50" name="Group 49"/>
            <p:cNvGrpSpPr/>
            <p:nvPr/>
          </p:nvGrpSpPr>
          <p:grpSpPr>
            <a:xfrm>
              <a:off x="1948342" y="5767817"/>
              <a:ext cx="2434648" cy="72676"/>
              <a:chOff x="1878897" y="12847070"/>
              <a:chExt cx="2434648" cy="72676"/>
            </a:xfrm>
          </p:grpSpPr>
          <p:sp>
            <p:nvSpPr>
              <p:cNvPr id="51"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2"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104" name="组合 103">
            <a:extLst>
              <a:ext uri="{FF2B5EF4-FFF2-40B4-BE49-F238E27FC236}">
                <a16:creationId xmlns:a16="http://schemas.microsoft.com/office/drawing/2014/main" id="{1A1A8310-FC59-4EE9-A4EA-A233A5FFF97E}"/>
              </a:ext>
            </a:extLst>
          </p:cNvPr>
          <p:cNvGrpSpPr/>
          <p:nvPr/>
        </p:nvGrpSpPr>
        <p:grpSpPr>
          <a:xfrm>
            <a:off x="-10267911" y="2702596"/>
            <a:ext cx="20535822" cy="2229641"/>
            <a:chOff x="793661" y="2702596"/>
            <a:chExt cx="20535822" cy="2229641"/>
          </a:xfrm>
        </p:grpSpPr>
        <p:grpSp>
          <p:nvGrpSpPr>
            <p:cNvPr id="105" name="组合 104">
              <a:extLst>
                <a:ext uri="{FF2B5EF4-FFF2-40B4-BE49-F238E27FC236}">
                  <a16:creationId xmlns:a16="http://schemas.microsoft.com/office/drawing/2014/main" id="{EA9297C5-41E5-43B8-807B-BD96DB2C1AC2}"/>
                </a:ext>
              </a:extLst>
            </p:cNvPr>
            <p:cNvGrpSpPr/>
            <p:nvPr/>
          </p:nvGrpSpPr>
          <p:grpSpPr>
            <a:xfrm>
              <a:off x="793661" y="2702596"/>
              <a:ext cx="18760337" cy="2229641"/>
              <a:chOff x="793661" y="2702596"/>
              <a:chExt cx="18760337" cy="2229641"/>
            </a:xfrm>
          </p:grpSpPr>
          <p:sp>
            <p:nvSpPr>
              <p:cNvPr id="107" name="Oval 5">
                <a:extLst>
                  <a:ext uri="{FF2B5EF4-FFF2-40B4-BE49-F238E27FC236}">
                    <a16:creationId xmlns:a16="http://schemas.microsoft.com/office/drawing/2014/main" id="{360EEBB7-DBC8-46DF-80FF-140BC7DAA9BE}"/>
                  </a:ext>
                </a:extLst>
              </p:cNvPr>
              <p:cNvSpPr/>
              <p:nvPr/>
            </p:nvSpPr>
            <p:spPr>
              <a:xfrm>
                <a:off x="862909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8" name="Oval 81">
                <a:extLst>
                  <a:ext uri="{FF2B5EF4-FFF2-40B4-BE49-F238E27FC236}">
                    <a16:creationId xmlns:a16="http://schemas.microsoft.com/office/drawing/2014/main" id="{497565D2-514B-45F1-9E64-B6AA3D24E746}"/>
                  </a:ext>
                </a:extLst>
              </p:cNvPr>
              <p:cNvSpPr/>
              <p:nvPr/>
            </p:nvSpPr>
            <p:spPr>
              <a:xfrm>
                <a:off x="1415637"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9" name="Shape 2934">
                <a:extLst>
                  <a:ext uri="{FF2B5EF4-FFF2-40B4-BE49-F238E27FC236}">
                    <a16:creationId xmlns:a16="http://schemas.microsoft.com/office/drawing/2014/main" id="{963A1053-CB38-41D9-847E-B8A126505507}"/>
                  </a:ext>
                </a:extLst>
              </p:cNvPr>
              <p:cNvSpPr/>
              <p:nvPr/>
            </p:nvSpPr>
            <p:spPr>
              <a:xfrm>
                <a:off x="6018617" y="3206353"/>
                <a:ext cx="314176" cy="431991"/>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0" name="TextBox 87">
                <a:extLst>
                  <a:ext uri="{FF2B5EF4-FFF2-40B4-BE49-F238E27FC236}">
                    <a16:creationId xmlns:a16="http://schemas.microsoft.com/office/drawing/2014/main" id="{B24DC323-8707-41B7-ACDF-972E38989FBC}"/>
                  </a:ext>
                </a:extLst>
              </p:cNvPr>
              <p:cNvSpPr txBox="1"/>
              <p:nvPr/>
            </p:nvSpPr>
            <p:spPr>
              <a:xfrm>
                <a:off x="793661" y="2702596"/>
                <a:ext cx="2237025" cy="461665"/>
              </a:xfrm>
              <a:prstGeom prst="rect">
                <a:avLst/>
              </a:prstGeom>
              <a:noFill/>
            </p:spPr>
            <p:txBody>
              <a:bodyPr wrap="square" rtlCol="0" anchor="ctr" anchorCtr="0">
                <a:spAutoFit/>
              </a:bodyPr>
              <a:lstStyle/>
              <a:p>
                <a:r>
                  <a:rPr lang="en-US" altLang="zh-CN" sz="2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   Intro</a:t>
                </a:r>
                <a:endParaRPr lang="en-US" sz="27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1" name="Shape 2525">
                <a:extLst>
                  <a:ext uri="{FF2B5EF4-FFF2-40B4-BE49-F238E27FC236}">
                    <a16:creationId xmlns:a16="http://schemas.microsoft.com/office/drawing/2014/main" id="{0EF45FA7-E25B-4A57-BC64-6A91C641612F}"/>
                  </a:ext>
                </a:extLst>
              </p:cNvPr>
              <p:cNvSpPr/>
              <p:nvPr/>
            </p:nvSpPr>
            <p:spPr>
              <a:xfrm>
                <a:off x="1283746"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2" name="Shape 2754">
                <a:extLst>
                  <a:ext uri="{FF2B5EF4-FFF2-40B4-BE49-F238E27FC236}">
                    <a16:creationId xmlns:a16="http://schemas.microsoft.com/office/drawing/2014/main" id="{6EEB68BF-5A06-4314-A540-9DBDD63413B9}"/>
                  </a:ext>
                </a:extLst>
              </p:cNvPr>
              <p:cNvSpPr/>
              <p:nvPr/>
            </p:nvSpPr>
            <p:spPr>
              <a:xfrm>
                <a:off x="8527179" y="4048064"/>
                <a:ext cx="321407" cy="353547"/>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3" name="Oval 91">
                <a:extLst>
                  <a:ext uri="{FF2B5EF4-FFF2-40B4-BE49-F238E27FC236}">
                    <a16:creationId xmlns:a16="http://schemas.microsoft.com/office/drawing/2014/main" id="{3515E5DD-B6EF-45DE-AF41-C5D26D6241B1}"/>
                  </a:ext>
                </a:extLst>
              </p:cNvPr>
              <p:cNvSpPr/>
              <p:nvPr/>
            </p:nvSpPr>
            <p:spPr>
              <a:xfrm>
                <a:off x="6127434"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4" name="TextBox 87">
                <a:extLst>
                  <a:ext uri="{FF2B5EF4-FFF2-40B4-BE49-F238E27FC236}">
                    <a16:creationId xmlns:a16="http://schemas.microsoft.com/office/drawing/2014/main" id="{8648E856-3E42-4520-A049-E6DE2A385505}"/>
                  </a:ext>
                </a:extLst>
              </p:cNvPr>
              <p:cNvSpPr txBox="1"/>
              <p:nvPr/>
            </p:nvSpPr>
            <p:spPr>
              <a:xfrm>
                <a:off x="4606786" y="4501350"/>
                <a:ext cx="3153747" cy="430887"/>
              </a:xfrm>
              <a:prstGeom prst="rect">
                <a:avLst/>
              </a:prstGeom>
              <a:noFill/>
            </p:spPr>
            <p:txBody>
              <a:bodyPr wrap="square" rtlCol="0" anchor="ctr" anchorCtr="0">
                <a:spAutoFit/>
              </a:bodyPr>
              <a:lstStyle/>
              <a:p>
                <a:r>
                  <a:rPr lang="en-US" altLang="zh-CN"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 Detection</a:t>
                </a:r>
                <a:endPar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5" name="TextBox 87">
                <a:extLst>
                  <a:ext uri="{FF2B5EF4-FFF2-40B4-BE49-F238E27FC236}">
                    <a16:creationId xmlns:a16="http://schemas.microsoft.com/office/drawing/2014/main" id="{90B5A82D-B5FB-446F-898C-31AF5F4096E3}"/>
                  </a:ext>
                </a:extLst>
              </p:cNvPr>
              <p:cNvSpPr txBox="1"/>
              <p:nvPr/>
            </p:nvSpPr>
            <p:spPr>
              <a:xfrm>
                <a:off x="7760533" y="2797568"/>
                <a:ext cx="3153747"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Graph Analysis</a:t>
                </a:r>
              </a:p>
            </p:txBody>
          </p:sp>
          <p:grpSp>
            <p:nvGrpSpPr>
              <p:cNvPr id="116" name="组合 115">
                <a:extLst>
                  <a:ext uri="{FF2B5EF4-FFF2-40B4-BE49-F238E27FC236}">
                    <a16:creationId xmlns:a16="http://schemas.microsoft.com/office/drawing/2014/main" id="{BB0F3606-09D9-4637-9B33-309F46FF961E}"/>
                  </a:ext>
                </a:extLst>
              </p:cNvPr>
              <p:cNvGrpSpPr/>
              <p:nvPr/>
            </p:nvGrpSpPr>
            <p:grpSpPr>
              <a:xfrm>
                <a:off x="1498918" y="3814954"/>
                <a:ext cx="17765687" cy="0"/>
                <a:chOff x="1498918" y="3814954"/>
                <a:chExt cx="17765687" cy="0"/>
              </a:xfrm>
            </p:grpSpPr>
            <p:cxnSp>
              <p:nvCxnSpPr>
                <p:cNvPr id="122" name="Straight Connector 3">
                  <a:extLst>
                    <a:ext uri="{FF2B5EF4-FFF2-40B4-BE49-F238E27FC236}">
                      <a16:creationId xmlns:a16="http://schemas.microsoft.com/office/drawing/2014/main" id="{48278B3C-B757-4F7B-8953-B00BCB0435F0}"/>
                    </a:ext>
                  </a:extLst>
                </p:cNvPr>
                <p:cNvCxnSpPr/>
                <p:nvPr/>
              </p:nvCxnSpPr>
              <p:spPr>
                <a:xfrm flipV="1">
                  <a:off x="1498918" y="3814954"/>
                  <a:ext cx="106914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3">
                  <a:extLst>
                    <a:ext uri="{FF2B5EF4-FFF2-40B4-BE49-F238E27FC236}">
                      <a16:creationId xmlns:a16="http://schemas.microsoft.com/office/drawing/2014/main" id="{23533BD0-F514-46BA-B047-8C457E00BC9E}"/>
                    </a:ext>
                  </a:extLst>
                </p:cNvPr>
                <p:cNvCxnSpPr>
                  <a:cxnSpLocks/>
                  <a:endCxn id="119" idx="2"/>
                </p:cNvCxnSpPr>
                <p:nvPr/>
              </p:nvCxnSpPr>
              <p:spPr>
                <a:xfrm>
                  <a:off x="11249019" y="3814954"/>
                  <a:ext cx="801558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7" name="Oval 81">
                <a:extLst>
                  <a:ext uri="{FF2B5EF4-FFF2-40B4-BE49-F238E27FC236}">
                    <a16:creationId xmlns:a16="http://schemas.microsoft.com/office/drawing/2014/main" id="{38B6CFAB-8E38-49C9-B00B-21EC462B917E}"/>
                  </a:ext>
                </a:extLst>
              </p:cNvPr>
              <p:cNvSpPr/>
              <p:nvPr/>
            </p:nvSpPr>
            <p:spPr>
              <a:xfrm>
                <a:off x="1313548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8" name="Shape 2525">
                <a:extLst>
                  <a:ext uri="{FF2B5EF4-FFF2-40B4-BE49-F238E27FC236}">
                    <a16:creationId xmlns:a16="http://schemas.microsoft.com/office/drawing/2014/main" id="{F0AC232A-2B01-4EAE-9016-6DA00F64EB2D}"/>
                  </a:ext>
                </a:extLst>
              </p:cNvPr>
              <p:cNvSpPr/>
              <p:nvPr/>
            </p:nvSpPr>
            <p:spPr>
              <a:xfrm>
                <a:off x="13003597" y="4048064"/>
                <a:ext cx="381353" cy="38135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19" name="Oval 91">
                <a:extLst>
                  <a:ext uri="{FF2B5EF4-FFF2-40B4-BE49-F238E27FC236}">
                    <a16:creationId xmlns:a16="http://schemas.microsoft.com/office/drawing/2014/main" id="{DF654B5F-316C-4595-81B5-AF4CB8281084}"/>
                  </a:ext>
                </a:extLst>
              </p:cNvPr>
              <p:cNvSpPr/>
              <p:nvPr/>
            </p:nvSpPr>
            <p:spPr>
              <a:xfrm>
                <a:off x="19264605"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20" name="Shape 2950">
                <a:extLst>
                  <a:ext uri="{FF2B5EF4-FFF2-40B4-BE49-F238E27FC236}">
                    <a16:creationId xmlns:a16="http://schemas.microsoft.com/office/drawing/2014/main" id="{DAC875A0-3D0D-4E00-82BD-66FED650CB6E}"/>
                  </a:ext>
                </a:extLst>
              </p:cNvPr>
              <p:cNvSpPr/>
              <p:nvPr/>
            </p:nvSpPr>
            <p:spPr>
              <a:xfrm>
                <a:off x="19086024" y="3052578"/>
                <a:ext cx="467974" cy="571966"/>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21" name="TextBox 87">
                <a:extLst>
                  <a:ext uri="{FF2B5EF4-FFF2-40B4-BE49-F238E27FC236}">
                    <a16:creationId xmlns:a16="http://schemas.microsoft.com/office/drawing/2014/main" id="{C50C28F2-EAE8-463C-8382-BC24E72371ED}"/>
                  </a:ext>
                </a:extLst>
              </p:cNvPr>
              <p:cNvSpPr txBox="1"/>
              <p:nvPr/>
            </p:nvSpPr>
            <p:spPr>
              <a:xfrm>
                <a:off x="12251684" y="2761169"/>
                <a:ext cx="2580290"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Link Prediction</a:t>
                </a:r>
              </a:p>
            </p:txBody>
          </p:sp>
        </p:grpSp>
        <p:sp>
          <p:nvSpPr>
            <p:cNvPr id="106" name="TextBox 87">
              <a:extLst>
                <a:ext uri="{FF2B5EF4-FFF2-40B4-BE49-F238E27FC236}">
                  <a16:creationId xmlns:a16="http://schemas.microsoft.com/office/drawing/2014/main" id="{88D2FF22-AF8D-4975-8CA8-EDF06C083FF5}"/>
                </a:ext>
              </a:extLst>
            </p:cNvPr>
            <p:cNvSpPr txBox="1"/>
            <p:nvPr/>
          </p:nvSpPr>
          <p:spPr>
            <a:xfrm>
              <a:off x="17778511" y="4472853"/>
              <a:ext cx="3550972" cy="430887"/>
            </a:xfrm>
            <a:prstGeom prst="rect">
              <a:avLst/>
            </a:prstGeom>
            <a:noFill/>
          </p:spPr>
          <p:txBody>
            <a:bodyPr wrap="square" rtlCol="0" anchor="ctr" anchorCtr="0">
              <a:spAutoFit/>
            </a:bodyPr>
            <a:lstStyle/>
            <a:p>
              <a:r>
                <a:rPr lang="en-US" sz="22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Node Classification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7881" y="3098969"/>
            <a:ext cx="2143407" cy="1107996"/>
          </a:xfrm>
          <a:prstGeom prst="rect">
            <a:avLst/>
          </a:prstGeom>
          <a:noFill/>
        </p:spPr>
        <p:txBody>
          <a:bodyPr wrap="none" rtlCol="0">
            <a:spAutoFit/>
          </a:bodyPr>
          <a:lstStyle/>
          <a:p>
            <a:pPr algn="r"/>
            <a:r>
              <a:rPr lang="en-US" sz="66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Intro</a:t>
            </a:r>
          </a:p>
        </p:txBody>
      </p:sp>
      <p:sp>
        <p:nvSpPr>
          <p:cNvPr id="6" name="TextBox 5"/>
          <p:cNvSpPr txBox="1"/>
          <p:nvPr/>
        </p:nvSpPr>
        <p:spPr>
          <a:xfrm>
            <a:off x="2109671" y="2071541"/>
            <a:ext cx="2861617"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4086003"/>
            <a:ext cx="11100816" cy="2258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87242-A73A-42B9-8042-060F5A2F34D7}"/>
              </a:ext>
            </a:extLst>
          </p:cNvPr>
          <p:cNvSpPr txBox="1"/>
          <p:nvPr/>
        </p:nvSpPr>
        <p:spPr>
          <a:xfrm>
            <a:off x="838199" y="4272030"/>
            <a:ext cx="3515591" cy="18815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3200" dirty="0">
                <a:solidFill>
                  <a:schemeClr val="bg1"/>
                </a:solidFill>
                <a:latin typeface="+mj-lt"/>
                <a:ea typeface="+mj-ea"/>
                <a:cs typeface="+mj-cs"/>
              </a:rPr>
              <a:t>Ego-Facebook Dataset</a:t>
            </a:r>
          </a:p>
        </p:txBody>
      </p:sp>
      <p:pic>
        <p:nvPicPr>
          <p:cNvPr id="7" name="Picture 6" descr="A picture containing plant&#10;&#10;Description automatically generated">
            <a:extLst>
              <a:ext uri="{FF2B5EF4-FFF2-40B4-BE49-F238E27FC236}">
                <a16:creationId xmlns:a16="http://schemas.microsoft.com/office/drawing/2014/main" id="{78D0A3A8-8D8C-42D3-8298-FF5C639A4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631" y="367808"/>
            <a:ext cx="3274407" cy="3464981"/>
          </a:xfrm>
          <a:prstGeom prst="rect">
            <a:avLst/>
          </a:prstGeom>
        </p:spPr>
      </p:pic>
      <p:sp>
        <p:nvSpPr>
          <p:cNvPr id="5" name="Rectangle 1">
            <a:extLst>
              <a:ext uri="{FF2B5EF4-FFF2-40B4-BE49-F238E27FC236}">
                <a16:creationId xmlns:a16="http://schemas.microsoft.com/office/drawing/2014/main" id="{99E7D0B4-39A8-46A1-9418-412669965C7A}"/>
              </a:ext>
            </a:extLst>
          </p:cNvPr>
          <p:cNvSpPr>
            <a:spLocks noChangeArrowheads="1"/>
          </p:cNvSpPr>
          <p:nvPr/>
        </p:nvSpPr>
        <p:spPr bwMode="auto">
          <a:xfrm>
            <a:off x="4769893" y="4272030"/>
            <a:ext cx="6583908" cy="18815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lvl="0" fontAlgn="base">
              <a:lnSpc>
                <a:spcPct val="90000"/>
              </a:lnSpc>
              <a:spcBef>
                <a:spcPct val="0"/>
              </a:spcBef>
              <a:spcAft>
                <a:spcPts val="600"/>
              </a:spcAft>
            </a:pPr>
            <a:r>
              <a:rPr lang="en-US" altLang="zh-CN" sz="2000" dirty="0">
                <a:solidFill>
                  <a:schemeClr val="bg1"/>
                </a:solidFill>
              </a:rPr>
              <a:t>This dataset consists of 'circles' (or 'friends lists') from Facebook. Facebook data was collected from survey participants using this Facebook app. The dataset includes node features (profiles), circles, and ego networks.</a:t>
            </a:r>
            <a:endParaRPr kumimoji="0" lang="en-US" altLang="zh-CN" sz="2000" b="0" i="0" u="none" strike="noStrike" cap="none" normalizeH="0" baseline="0" dirty="0">
              <a:ln>
                <a:noFill/>
              </a:ln>
              <a:solidFill>
                <a:schemeClr val="bg1"/>
              </a:solidFill>
              <a:effectLst/>
            </a:endParaRPr>
          </a:p>
        </p:txBody>
      </p:sp>
      <p:graphicFrame>
        <p:nvGraphicFramePr>
          <p:cNvPr id="4" name="Content Placeholder 3">
            <a:extLst>
              <a:ext uri="{FF2B5EF4-FFF2-40B4-BE49-F238E27FC236}">
                <a16:creationId xmlns:a16="http://schemas.microsoft.com/office/drawing/2014/main" id="{4B6D179C-B3C8-41F1-AB19-489ED4071468}"/>
              </a:ext>
            </a:extLst>
          </p:cNvPr>
          <p:cNvGraphicFramePr>
            <a:graphicFrameLocks noGrp="1"/>
          </p:cNvGraphicFramePr>
          <p:nvPr>
            <p:ph idx="1"/>
            <p:extLst>
              <p:ext uri="{D42A27DB-BD31-4B8C-83A1-F6EECF244321}">
                <p14:modId xmlns:p14="http://schemas.microsoft.com/office/powerpoint/2010/main" val="2301212651"/>
              </p:ext>
            </p:extLst>
          </p:nvPr>
        </p:nvGraphicFramePr>
        <p:xfrm>
          <a:off x="6364914" y="367808"/>
          <a:ext cx="5134504" cy="3464982"/>
        </p:xfrm>
        <a:graphic>
          <a:graphicData uri="http://schemas.openxmlformats.org/drawingml/2006/table">
            <a:tbl>
              <a:tblPr firstRow="1" bandRow="1">
                <a:tableStyleId>{7E9639D4-E3E2-4D34-9284-5A2195B3D0D7}</a:tableStyleId>
              </a:tblPr>
              <a:tblGrid>
                <a:gridCol w="3718748">
                  <a:extLst>
                    <a:ext uri="{9D8B030D-6E8A-4147-A177-3AD203B41FA5}">
                      <a16:colId xmlns:a16="http://schemas.microsoft.com/office/drawing/2014/main" val="3854281048"/>
                    </a:ext>
                  </a:extLst>
                </a:gridCol>
                <a:gridCol w="1415756">
                  <a:extLst>
                    <a:ext uri="{9D8B030D-6E8A-4147-A177-3AD203B41FA5}">
                      <a16:colId xmlns:a16="http://schemas.microsoft.com/office/drawing/2014/main" val="2151612580"/>
                    </a:ext>
                  </a:extLst>
                </a:gridCol>
              </a:tblGrid>
              <a:tr h="471144">
                <a:tc gridSpan="2">
                  <a:txBody>
                    <a:bodyPr/>
                    <a:lstStyle/>
                    <a:p>
                      <a:pPr algn="l"/>
                      <a:r>
                        <a:rPr lang="en-US" sz="2300" b="0" kern="1200" dirty="0">
                          <a:solidFill>
                            <a:srgbClr val="FFFFFF"/>
                          </a:solidFill>
                          <a:effectLst/>
                          <a:latin typeface="+mn-lt"/>
                          <a:ea typeface="+mn-ea"/>
                          <a:cs typeface="+mn-cs"/>
                        </a:rPr>
                        <a:t>Dataset</a:t>
                      </a:r>
                      <a:r>
                        <a:rPr lang="en-US" sz="2300" b="0" dirty="0">
                          <a:solidFill>
                            <a:srgbClr val="FFFFFF"/>
                          </a:solidFill>
                          <a:effectLst/>
                        </a:rPr>
                        <a:t> statistics</a:t>
                      </a:r>
                      <a:endParaRPr lang="en-US" sz="2300" b="0" i="0" dirty="0">
                        <a:solidFill>
                          <a:srgbClr val="FFFFFF"/>
                        </a:solidFill>
                        <a:effectLst/>
                      </a:endParaRPr>
                    </a:p>
                  </a:txBody>
                  <a:tcPr marL="73323" marR="73323" marT="36662" marB="36662" anchor="ctr"/>
                </a:tc>
                <a:tc hMerge="1">
                  <a:txBody>
                    <a:bodyPr/>
                    <a:lstStyle/>
                    <a:p>
                      <a:endParaRPr lang="zh-CN" altLang="en-US"/>
                    </a:p>
                  </a:txBody>
                  <a:tcPr/>
                </a:tc>
                <a:extLst>
                  <a:ext uri="{0D108BD9-81ED-4DB2-BD59-A6C34878D82A}">
                    <a16:rowId xmlns:a16="http://schemas.microsoft.com/office/drawing/2014/main" val="2658316609"/>
                  </a:ext>
                </a:extLst>
              </a:tr>
              <a:tr h="441815">
                <a:tc>
                  <a:txBody>
                    <a:bodyPr/>
                    <a:lstStyle/>
                    <a:p>
                      <a:r>
                        <a:rPr lang="en-US" sz="2300" dirty="0">
                          <a:solidFill>
                            <a:srgbClr val="000000"/>
                          </a:solidFill>
                          <a:effectLst/>
                        </a:rPr>
                        <a:t>Nodes</a:t>
                      </a:r>
                    </a:p>
                  </a:txBody>
                  <a:tcPr marL="58658" marR="58658" marT="21998" marB="21998" anchor="ctr"/>
                </a:tc>
                <a:tc>
                  <a:txBody>
                    <a:bodyPr/>
                    <a:lstStyle/>
                    <a:p>
                      <a:r>
                        <a:rPr lang="en-US" altLang="zh-CN" sz="2300">
                          <a:solidFill>
                            <a:srgbClr val="000000"/>
                          </a:solidFill>
                          <a:effectLst/>
                        </a:rPr>
                        <a:t>4039</a:t>
                      </a:r>
                    </a:p>
                  </a:txBody>
                  <a:tcPr marL="58658" marR="58658" marT="21998" marB="21998" anchor="ctr"/>
                </a:tc>
                <a:extLst>
                  <a:ext uri="{0D108BD9-81ED-4DB2-BD59-A6C34878D82A}">
                    <a16:rowId xmlns:a16="http://schemas.microsoft.com/office/drawing/2014/main" val="1645472260"/>
                  </a:ext>
                </a:extLst>
              </a:tr>
              <a:tr h="441815">
                <a:tc>
                  <a:txBody>
                    <a:bodyPr/>
                    <a:lstStyle/>
                    <a:p>
                      <a:r>
                        <a:rPr lang="en-US" sz="2300">
                          <a:solidFill>
                            <a:srgbClr val="000000"/>
                          </a:solidFill>
                          <a:effectLst/>
                        </a:rPr>
                        <a:t>Edges</a:t>
                      </a:r>
                    </a:p>
                  </a:txBody>
                  <a:tcPr marL="58658" marR="58658" marT="21998" marB="21998" anchor="ctr"/>
                </a:tc>
                <a:tc>
                  <a:txBody>
                    <a:bodyPr/>
                    <a:lstStyle/>
                    <a:p>
                      <a:r>
                        <a:rPr lang="en-US" altLang="zh-CN" sz="2300">
                          <a:solidFill>
                            <a:srgbClr val="000000"/>
                          </a:solidFill>
                          <a:effectLst/>
                        </a:rPr>
                        <a:t>88234</a:t>
                      </a:r>
                    </a:p>
                  </a:txBody>
                  <a:tcPr marL="58658" marR="58658" marT="21998" marB="21998" anchor="ctr"/>
                </a:tc>
                <a:extLst>
                  <a:ext uri="{0D108BD9-81ED-4DB2-BD59-A6C34878D82A}">
                    <a16:rowId xmlns:a16="http://schemas.microsoft.com/office/drawing/2014/main" val="1629504228"/>
                  </a:ext>
                </a:extLst>
              </a:tr>
              <a:tr h="441815">
                <a:tc>
                  <a:txBody>
                    <a:bodyPr/>
                    <a:lstStyle/>
                    <a:p>
                      <a:r>
                        <a:rPr lang="en-US" sz="2300">
                          <a:solidFill>
                            <a:srgbClr val="000000"/>
                          </a:solidFill>
                          <a:effectLst/>
                        </a:rPr>
                        <a:t>Number of triangles</a:t>
                      </a:r>
                    </a:p>
                  </a:txBody>
                  <a:tcPr marL="58658" marR="58658" marT="21998" marB="21998" anchor="ctr"/>
                </a:tc>
                <a:tc>
                  <a:txBody>
                    <a:bodyPr/>
                    <a:lstStyle/>
                    <a:p>
                      <a:r>
                        <a:rPr lang="en-US" altLang="zh-CN" sz="2300">
                          <a:solidFill>
                            <a:srgbClr val="000000"/>
                          </a:solidFill>
                          <a:effectLst/>
                        </a:rPr>
                        <a:t>1612010</a:t>
                      </a:r>
                    </a:p>
                  </a:txBody>
                  <a:tcPr marL="58658" marR="58658" marT="21998" marB="21998" anchor="ctr"/>
                </a:tc>
                <a:extLst>
                  <a:ext uri="{0D108BD9-81ED-4DB2-BD59-A6C34878D82A}">
                    <a16:rowId xmlns:a16="http://schemas.microsoft.com/office/drawing/2014/main" val="780041195"/>
                  </a:ext>
                </a:extLst>
              </a:tr>
              <a:tr h="441815">
                <a:tc>
                  <a:txBody>
                    <a:bodyPr/>
                    <a:lstStyle/>
                    <a:p>
                      <a:r>
                        <a:rPr lang="en-US" sz="2300">
                          <a:solidFill>
                            <a:srgbClr val="000000"/>
                          </a:solidFill>
                          <a:effectLst/>
                        </a:rPr>
                        <a:t>Fraction of closed triangles</a:t>
                      </a:r>
                    </a:p>
                  </a:txBody>
                  <a:tcPr marL="58658" marR="58658" marT="21998" marB="21998" anchor="ctr"/>
                </a:tc>
                <a:tc>
                  <a:txBody>
                    <a:bodyPr/>
                    <a:lstStyle/>
                    <a:p>
                      <a:r>
                        <a:rPr lang="en-US" altLang="zh-CN" sz="2300">
                          <a:solidFill>
                            <a:srgbClr val="000000"/>
                          </a:solidFill>
                          <a:effectLst/>
                        </a:rPr>
                        <a:t>0.2647</a:t>
                      </a:r>
                    </a:p>
                  </a:txBody>
                  <a:tcPr marL="58658" marR="58658" marT="21998" marB="21998" anchor="ctr"/>
                </a:tc>
                <a:extLst>
                  <a:ext uri="{0D108BD9-81ED-4DB2-BD59-A6C34878D82A}">
                    <a16:rowId xmlns:a16="http://schemas.microsoft.com/office/drawing/2014/main" val="4272148355"/>
                  </a:ext>
                </a:extLst>
              </a:tr>
              <a:tr h="784763">
                <a:tc>
                  <a:txBody>
                    <a:bodyPr/>
                    <a:lstStyle/>
                    <a:p>
                      <a:r>
                        <a:rPr lang="en-US" sz="2300">
                          <a:solidFill>
                            <a:srgbClr val="000000"/>
                          </a:solidFill>
                          <a:effectLst/>
                        </a:rPr>
                        <a:t>Diameter (longest shortest path)</a:t>
                      </a:r>
                    </a:p>
                  </a:txBody>
                  <a:tcPr marL="58658" marR="58658" marT="21998" marB="21998" anchor="ctr"/>
                </a:tc>
                <a:tc>
                  <a:txBody>
                    <a:bodyPr/>
                    <a:lstStyle/>
                    <a:p>
                      <a:r>
                        <a:rPr lang="en-US" altLang="zh-CN" sz="2300">
                          <a:solidFill>
                            <a:srgbClr val="000000"/>
                          </a:solidFill>
                          <a:effectLst/>
                        </a:rPr>
                        <a:t>8</a:t>
                      </a:r>
                    </a:p>
                  </a:txBody>
                  <a:tcPr marL="58658" marR="58658" marT="21998" marB="21998" anchor="ctr"/>
                </a:tc>
                <a:extLst>
                  <a:ext uri="{0D108BD9-81ED-4DB2-BD59-A6C34878D82A}">
                    <a16:rowId xmlns:a16="http://schemas.microsoft.com/office/drawing/2014/main" val="788334970"/>
                  </a:ext>
                </a:extLst>
              </a:tr>
              <a:tr h="441815">
                <a:tc>
                  <a:txBody>
                    <a:bodyPr/>
                    <a:lstStyle/>
                    <a:p>
                      <a:r>
                        <a:rPr lang="en-US" sz="2300">
                          <a:solidFill>
                            <a:srgbClr val="000000"/>
                          </a:solidFill>
                          <a:effectLst/>
                        </a:rPr>
                        <a:t>Average cost</a:t>
                      </a:r>
                    </a:p>
                  </a:txBody>
                  <a:tcPr marL="58658" marR="58658" marT="21998" marB="21998" anchor="ctr"/>
                </a:tc>
                <a:tc>
                  <a:txBody>
                    <a:bodyPr/>
                    <a:lstStyle/>
                    <a:p>
                      <a:r>
                        <a:rPr lang="en-US" altLang="zh-CN" sz="2300" dirty="0">
                          <a:solidFill>
                            <a:srgbClr val="000000"/>
                          </a:solidFill>
                          <a:effectLst/>
                        </a:rPr>
                        <a:t>3.6925</a:t>
                      </a:r>
                    </a:p>
                  </a:txBody>
                  <a:tcPr marL="58658" marR="58658" marT="21998" marB="21998" anchor="ctr"/>
                </a:tc>
                <a:extLst>
                  <a:ext uri="{0D108BD9-81ED-4DB2-BD59-A6C34878D82A}">
                    <a16:rowId xmlns:a16="http://schemas.microsoft.com/office/drawing/2014/main" val="2399035342"/>
                  </a:ext>
                </a:extLst>
              </a:tr>
            </a:tbl>
          </a:graphicData>
        </a:graphic>
      </p:graphicFrame>
    </p:spTree>
    <p:extLst>
      <p:ext uri="{BB962C8B-B14F-4D97-AF65-F5344CB8AC3E}">
        <p14:creationId xmlns:p14="http://schemas.microsoft.com/office/powerpoint/2010/main" val="73181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87242-A73A-42B9-8042-060F5A2F34D7}"/>
              </a:ext>
            </a:extLst>
          </p:cNvPr>
          <p:cNvSpPr txBox="1"/>
          <p:nvPr/>
        </p:nvSpPr>
        <p:spPr>
          <a:xfrm>
            <a:off x="839338" y="704088"/>
            <a:ext cx="4804011"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a:solidFill>
                  <a:schemeClr val="bg1"/>
                </a:solidFill>
                <a:latin typeface="+mj-lt"/>
                <a:ea typeface="+mj-ea"/>
                <a:cs typeface="+mj-cs"/>
              </a:rPr>
              <a:t>Citeseer Dataset</a:t>
            </a:r>
          </a:p>
        </p:txBody>
      </p:sp>
      <p:sp>
        <p:nvSpPr>
          <p:cNvPr id="5" name="Rectangle 1">
            <a:extLst>
              <a:ext uri="{FF2B5EF4-FFF2-40B4-BE49-F238E27FC236}">
                <a16:creationId xmlns:a16="http://schemas.microsoft.com/office/drawing/2014/main" id="{99E7D0B4-39A8-46A1-9418-412669965C7A}"/>
              </a:ext>
            </a:extLst>
          </p:cNvPr>
          <p:cNvSpPr>
            <a:spLocks noChangeArrowheads="1"/>
          </p:cNvSpPr>
          <p:nvPr/>
        </p:nvSpPr>
        <p:spPr bwMode="auto">
          <a:xfrm>
            <a:off x="839338" y="2066544"/>
            <a:ext cx="4804011" cy="37810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indent="-228600" fontAlgn="base">
              <a:lnSpc>
                <a:spcPct val="90000"/>
              </a:lnSpc>
              <a:spcBef>
                <a:spcPct val="0"/>
              </a:spcBef>
              <a:spcAft>
                <a:spcPts val="600"/>
              </a:spcAft>
              <a:buFont typeface="Arial" panose="020B0604020202020204" pitchFamily="34" charset="0"/>
              <a:buChar char="•"/>
            </a:pPr>
            <a:r>
              <a:rPr lang="en-US" altLang="zh-CN" sz="2200">
                <a:solidFill>
                  <a:schemeClr val="bg1"/>
                </a:solidFill>
              </a:rPr>
              <a:t>This dataset consists of 3312 scientific publications classified into one of six classes. The citation network consists of 4732 links. Each publication in the dataset is described by a 0/1-valued word vector indicating the absence/presence of the corresponding word from the dictionary. The dictionary consists of 3703 unique words.</a:t>
            </a:r>
            <a:endParaRPr kumimoji="0" lang="en-US" altLang="zh-CN" sz="2200" b="0" i="0" u="none" strike="noStrike" cap="none" normalizeH="0" baseline="0">
              <a:ln>
                <a:noFill/>
              </a:ln>
              <a:solidFill>
                <a:schemeClr val="bg1"/>
              </a:solidFill>
              <a:effectLst/>
            </a:endParaRPr>
          </a:p>
        </p:txBody>
      </p:sp>
      <p:pic>
        <p:nvPicPr>
          <p:cNvPr id="3" name="Picture 2">
            <a:extLst>
              <a:ext uri="{FF2B5EF4-FFF2-40B4-BE49-F238E27FC236}">
                <a16:creationId xmlns:a16="http://schemas.microsoft.com/office/drawing/2014/main" id="{0EE60B04-A2E0-4113-AF39-E054CA158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934" y="365124"/>
            <a:ext cx="2256616" cy="2194560"/>
          </a:xfrm>
          <a:prstGeom prst="rect">
            <a:avLst/>
          </a:prstGeom>
        </p:spPr>
      </p:pic>
      <p:pic>
        <p:nvPicPr>
          <p:cNvPr id="9" name="Picture 8" descr="A diagram of a tree&#10;&#10;Description automatically generated with low confidence">
            <a:extLst>
              <a:ext uri="{FF2B5EF4-FFF2-40B4-BE49-F238E27FC236}">
                <a16:creationId xmlns:a16="http://schemas.microsoft.com/office/drawing/2014/main" id="{EA000E5D-835E-40D9-84DE-2E9BD254B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718" y="674076"/>
            <a:ext cx="3116706" cy="1885607"/>
          </a:xfrm>
          <a:prstGeom prst="rect">
            <a:avLst/>
          </a:prstGeom>
        </p:spPr>
      </p:pic>
      <p:graphicFrame>
        <p:nvGraphicFramePr>
          <p:cNvPr id="4" name="Content Placeholder 3">
            <a:extLst>
              <a:ext uri="{FF2B5EF4-FFF2-40B4-BE49-F238E27FC236}">
                <a16:creationId xmlns:a16="http://schemas.microsoft.com/office/drawing/2014/main" id="{4B6D179C-B3C8-41F1-AB19-489ED4071468}"/>
              </a:ext>
            </a:extLst>
          </p:cNvPr>
          <p:cNvGraphicFramePr>
            <a:graphicFrameLocks noGrp="1"/>
          </p:cNvGraphicFramePr>
          <p:nvPr>
            <p:ph idx="1"/>
            <p:extLst>
              <p:ext uri="{D42A27DB-BD31-4B8C-83A1-F6EECF244321}">
                <p14:modId xmlns:p14="http://schemas.microsoft.com/office/powerpoint/2010/main" val="446509330"/>
              </p:ext>
            </p:extLst>
          </p:nvPr>
        </p:nvGraphicFramePr>
        <p:xfrm>
          <a:off x="6253222" y="2838486"/>
          <a:ext cx="5431537" cy="3252424"/>
        </p:xfrm>
        <a:graphic>
          <a:graphicData uri="http://schemas.openxmlformats.org/drawingml/2006/table">
            <a:tbl>
              <a:tblPr firstRow="1" bandRow="1">
                <a:tableStyleId>{7E9639D4-E3E2-4D34-9284-5A2195B3D0D7}</a:tableStyleId>
              </a:tblPr>
              <a:tblGrid>
                <a:gridCol w="3933879">
                  <a:extLst>
                    <a:ext uri="{9D8B030D-6E8A-4147-A177-3AD203B41FA5}">
                      <a16:colId xmlns:a16="http://schemas.microsoft.com/office/drawing/2014/main" val="3854281048"/>
                    </a:ext>
                  </a:extLst>
                </a:gridCol>
                <a:gridCol w="1497658">
                  <a:extLst>
                    <a:ext uri="{9D8B030D-6E8A-4147-A177-3AD203B41FA5}">
                      <a16:colId xmlns:a16="http://schemas.microsoft.com/office/drawing/2014/main" val="2151612580"/>
                    </a:ext>
                  </a:extLst>
                </a:gridCol>
              </a:tblGrid>
              <a:tr h="440761">
                <a:tc gridSpan="2">
                  <a:txBody>
                    <a:bodyPr/>
                    <a:lstStyle/>
                    <a:p>
                      <a:pPr algn="l"/>
                      <a:r>
                        <a:rPr lang="en-US" sz="2200" b="0">
                          <a:solidFill>
                            <a:srgbClr val="FFFFFF"/>
                          </a:solidFill>
                          <a:effectLst/>
                        </a:rPr>
                        <a:t>Dataset statistics</a:t>
                      </a:r>
                      <a:endParaRPr lang="en-US" sz="2200" b="0" i="0">
                        <a:solidFill>
                          <a:srgbClr val="FFFFFF"/>
                        </a:solidFill>
                        <a:effectLst/>
                      </a:endParaRPr>
                    </a:p>
                  </a:txBody>
                  <a:tcPr marL="70192" marR="70192" marT="35097" marB="35097" anchor="ctr"/>
                </a:tc>
                <a:tc hMerge="1">
                  <a:txBody>
                    <a:bodyPr/>
                    <a:lstStyle/>
                    <a:p>
                      <a:endParaRPr lang="zh-CN" altLang="en-US"/>
                    </a:p>
                  </a:txBody>
                  <a:tcPr/>
                </a:tc>
                <a:extLst>
                  <a:ext uri="{0D108BD9-81ED-4DB2-BD59-A6C34878D82A}">
                    <a16:rowId xmlns:a16="http://schemas.microsoft.com/office/drawing/2014/main" val="2658316609"/>
                  </a:ext>
                </a:extLst>
              </a:tr>
              <a:tr h="412685">
                <a:tc>
                  <a:txBody>
                    <a:bodyPr/>
                    <a:lstStyle/>
                    <a:p>
                      <a:r>
                        <a:rPr lang="en-US" sz="2200">
                          <a:solidFill>
                            <a:srgbClr val="000000"/>
                          </a:solidFill>
                          <a:effectLst/>
                        </a:rPr>
                        <a:t>Nodes</a:t>
                      </a:r>
                    </a:p>
                  </a:txBody>
                  <a:tcPr marL="56153" marR="56153" marT="21059" marB="21059" anchor="ctr"/>
                </a:tc>
                <a:tc>
                  <a:txBody>
                    <a:bodyPr/>
                    <a:lstStyle/>
                    <a:p>
                      <a:r>
                        <a:rPr lang="en-US" altLang="zh-CN" sz="2200">
                          <a:solidFill>
                            <a:srgbClr val="000000"/>
                          </a:solidFill>
                          <a:effectLst/>
                        </a:rPr>
                        <a:t>3312</a:t>
                      </a:r>
                    </a:p>
                  </a:txBody>
                  <a:tcPr marL="56153" marR="56153" marT="21059" marB="21059" anchor="ctr"/>
                </a:tc>
                <a:extLst>
                  <a:ext uri="{0D108BD9-81ED-4DB2-BD59-A6C34878D82A}">
                    <a16:rowId xmlns:a16="http://schemas.microsoft.com/office/drawing/2014/main" val="1645472260"/>
                  </a:ext>
                </a:extLst>
              </a:tr>
              <a:tr h="412685">
                <a:tc>
                  <a:txBody>
                    <a:bodyPr/>
                    <a:lstStyle/>
                    <a:p>
                      <a:r>
                        <a:rPr lang="en-US" sz="2200">
                          <a:solidFill>
                            <a:srgbClr val="000000"/>
                          </a:solidFill>
                          <a:effectLst/>
                        </a:rPr>
                        <a:t>Edges</a:t>
                      </a:r>
                    </a:p>
                  </a:txBody>
                  <a:tcPr marL="56153" marR="56153" marT="21059" marB="21059" anchor="ctr"/>
                </a:tc>
                <a:tc>
                  <a:txBody>
                    <a:bodyPr/>
                    <a:lstStyle/>
                    <a:p>
                      <a:r>
                        <a:rPr lang="en-US" altLang="zh-CN" sz="2200">
                          <a:solidFill>
                            <a:srgbClr val="000000"/>
                          </a:solidFill>
                          <a:effectLst/>
                        </a:rPr>
                        <a:t>4732</a:t>
                      </a:r>
                    </a:p>
                  </a:txBody>
                  <a:tcPr marL="56153" marR="56153" marT="21059" marB="21059" anchor="ctr"/>
                </a:tc>
                <a:extLst>
                  <a:ext uri="{0D108BD9-81ED-4DB2-BD59-A6C34878D82A}">
                    <a16:rowId xmlns:a16="http://schemas.microsoft.com/office/drawing/2014/main" val="1629504228"/>
                  </a:ext>
                </a:extLst>
              </a:tr>
              <a:tr h="412685">
                <a:tc>
                  <a:txBody>
                    <a:bodyPr/>
                    <a:lstStyle/>
                    <a:p>
                      <a:r>
                        <a:rPr lang="en-US" sz="2200">
                          <a:solidFill>
                            <a:srgbClr val="000000"/>
                          </a:solidFill>
                          <a:effectLst/>
                        </a:rPr>
                        <a:t>Number of triangles</a:t>
                      </a:r>
                    </a:p>
                  </a:txBody>
                  <a:tcPr marL="56153" marR="56153" marT="21059" marB="21059" anchor="ctr"/>
                </a:tc>
                <a:tc>
                  <a:txBody>
                    <a:bodyPr/>
                    <a:lstStyle/>
                    <a:p>
                      <a:r>
                        <a:rPr lang="en-US" altLang="zh-CN" sz="2200">
                          <a:solidFill>
                            <a:srgbClr val="000000"/>
                          </a:solidFill>
                          <a:effectLst/>
                        </a:rPr>
                        <a:t>0</a:t>
                      </a:r>
                    </a:p>
                  </a:txBody>
                  <a:tcPr marL="56153" marR="56153" marT="21059" marB="21059" anchor="ctr"/>
                </a:tc>
                <a:extLst>
                  <a:ext uri="{0D108BD9-81ED-4DB2-BD59-A6C34878D82A}">
                    <a16:rowId xmlns:a16="http://schemas.microsoft.com/office/drawing/2014/main" val="780041195"/>
                  </a:ext>
                </a:extLst>
              </a:tr>
              <a:tr h="412685">
                <a:tc>
                  <a:txBody>
                    <a:bodyPr/>
                    <a:lstStyle/>
                    <a:p>
                      <a:r>
                        <a:rPr lang="en-US" sz="2200">
                          <a:solidFill>
                            <a:srgbClr val="000000"/>
                          </a:solidFill>
                          <a:effectLst/>
                        </a:rPr>
                        <a:t>Fraction of closed triangles</a:t>
                      </a:r>
                    </a:p>
                  </a:txBody>
                  <a:tcPr marL="56153" marR="56153" marT="21059" marB="21059" anchor="ctr"/>
                </a:tc>
                <a:tc>
                  <a:txBody>
                    <a:bodyPr/>
                    <a:lstStyle/>
                    <a:p>
                      <a:r>
                        <a:rPr lang="en-US" altLang="zh-CN" sz="2200">
                          <a:solidFill>
                            <a:srgbClr val="000000"/>
                          </a:solidFill>
                          <a:effectLst/>
                        </a:rPr>
                        <a:t>0</a:t>
                      </a:r>
                    </a:p>
                  </a:txBody>
                  <a:tcPr marL="56153" marR="56153" marT="21059" marB="21059" anchor="ctr"/>
                </a:tc>
                <a:extLst>
                  <a:ext uri="{0D108BD9-81ED-4DB2-BD59-A6C34878D82A}">
                    <a16:rowId xmlns:a16="http://schemas.microsoft.com/office/drawing/2014/main" val="4272148355"/>
                  </a:ext>
                </a:extLst>
              </a:tr>
              <a:tr h="748238">
                <a:tc>
                  <a:txBody>
                    <a:bodyPr/>
                    <a:lstStyle/>
                    <a:p>
                      <a:r>
                        <a:rPr lang="en-US" sz="2200">
                          <a:solidFill>
                            <a:srgbClr val="000000"/>
                          </a:solidFill>
                          <a:effectLst/>
                        </a:rPr>
                        <a:t>Diameter (longest shortest path)</a:t>
                      </a:r>
                    </a:p>
                  </a:txBody>
                  <a:tcPr marL="56153" marR="56153" marT="21059" marB="21059" anchor="ctr"/>
                </a:tc>
                <a:tc>
                  <a:txBody>
                    <a:bodyPr/>
                    <a:lstStyle/>
                    <a:p>
                      <a:r>
                        <a:rPr lang="en-US" altLang="zh-CN" sz="2200">
                          <a:solidFill>
                            <a:srgbClr val="000000"/>
                          </a:solidFill>
                          <a:effectLst/>
                        </a:rPr>
                        <a:t>6</a:t>
                      </a:r>
                    </a:p>
                  </a:txBody>
                  <a:tcPr marL="56153" marR="56153" marT="21059" marB="21059" anchor="ctr"/>
                </a:tc>
                <a:extLst>
                  <a:ext uri="{0D108BD9-81ED-4DB2-BD59-A6C34878D82A}">
                    <a16:rowId xmlns:a16="http://schemas.microsoft.com/office/drawing/2014/main" val="788334970"/>
                  </a:ext>
                </a:extLst>
              </a:tr>
              <a:tr h="412685">
                <a:tc>
                  <a:txBody>
                    <a:bodyPr/>
                    <a:lstStyle/>
                    <a:p>
                      <a:r>
                        <a:rPr lang="en-US" sz="2200">
                          <a:solidFill>
                            <a:srgbClr val="000000"/>
                          </a:solidFill>
                          <a:effectLst/>
                        </a:rPr>
                        <a:t>Average cost</a:t>
                      </a:r>
                    </a:p>
                  </a:txBody>
                  <a:tcPr marL="56153" marR="56153" marT="21059" marB="21059" anchor="ctr"/>
                </a:tc>
                <a:tc>
                  <a:txBody>
                    <a:bodyPr/>
                    <a:lstStyle/>
                    <a:p>
                      <a:r>
                        <a:rPr lang="en-US" altLang="zh-CN" sz="2200">
                          <a:solidFill>
                            <a:srgbClr val="000000"/>
                          </a:solidFill>
                          <a:effectLst/>
                        </a:rPr>
                        <a:t>3.6541</a:t>
                      </a:r>
                    </a:p>
                  </a:txBody>
                  <a:tcPr marL="56153" marR="56153" marT="21059" marB="21059" anchor="ctr"/>
                </a:tc>
                <a:extLst>
                  <a:ext uri="{0D108BD9-81ED-4DB2-BD59-A6C34878D82A}">
                    <a16:rowId xmlns:a16="http://schemas.microsoft.com/office/drawing/2014/main" val="2399035342"/>
                  </a:ext>
                </a:extLst>
              </a:tr>
            </a:tbl>
          </a:graphicData>
        </a:graphic>
      </p:graphicFrame>
    </p:spTree>
    <p:extLst>
      <p:ext uri="{BB962C8B-B14F-4D97-AF65-F5344CB8AC3E}">
        <p14:creationId xmlns:p14="http://schemas.microsoft.com/office/powerpoint/2010/main" val="385716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03" y="2955278"/>
            <a:ext cx="3985385" cy="1754326"/>
          </a:xfrm>
          <a:prstGeom prst="rect">
            <a:avLst/>
          </a:prstGeom>
          <a:noFill/>
        </p:spPr>
        <p:txBody>
          <a:bodyPr wrap="none" rtlCol="0">
            <a:spAutoFit/>
          </a:bodyPr>
          <a:lstStyle/>
          <a:p>
            <a:pPr algn="r"/>
            <a:r>
              <a:rPr lang="en-US"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Community</a:t>
            </a:r>
          </a:p>
          <a:p>
            <a:pPr algn="r"/>
            <a:r>
              <a:rPr lang="en-US" sz="54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Detection</a:t>
            </a:r>
          </a:p>
        </p:txBody>
      </p:sp>
      <p:sp>
        <p:nvSpPr>
          <p:cNvPr id="6" name="TextBox 5"/>
          <p:cNvSpPr txBox="1"/>
          <p:nvPr/>
        </p:nvSpPr>
        <p:spPr>
          <a:xfrm>
            <a:off x="1833954" y="1816505"/>
            <a:ext cx="3137334" cy="1138773"/>
          </a:xfrm>
          <a:prstGeom prst="rect">
            <a:avLst/>
          </a:prstGeom>
          <a:noFill/>
        </p:spPr>
        <p:txBody>
          <a:bodyPr wrap="none" rtlCol="0">
            <a:spAutoFit/>
          </a:bodyPr>
          <a:lstStyle/>
          <a:p>
            <a:pPr algn="r"/>
            <a:r>
              <a:rPr lang="en-US" sz="6800" b="1" dirty="0">
                <a:solidFill>
                  <a:schemeClr val="tx2"/>
                </a:solidFill>
                <a:latin typeface="Segoe UI" panose="020B0502040204020203" pitchFamily="34" charset="0"/>
                <a:ea typeface="微软雅黑" panose="020B0503020204020204" pitchFamily="34" charset="-122"/>
                <a:cs typeface="+mn-ea"/>
                <a:sym typeface="Segoe UI" panose="020B0502040204020203" pitchFamily="34" charset="0"/>
              </a:rPr>
              <a:t>PART II</a:t>
            </a:r>
          </a:p>
        </p:txBody>
      </p:sp>
      <p:pic>
        <p:nvPicPr>
          <p:cNvPr id="66" name="Picture 3">
            <a:extLst>
              <a:ext uri="{FF2B5EF4-FFF2-40B4-BE49-F238E27FC236}">
                <a16:creationId xmlns:a16="http://schemas.microsoft.com/office/drawing/2014/main" id="{7E9BF8CD-DA10-436F-9C1E-41A1A06A96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248" r="17248"/>
          <a:stretch>
            <a:fillRect/>
          </a:stretch>
        </p:blipFill>
        <p:spPr bwMode="auto">
          <a:xfrm>
            <a:off x="6254246" y="56356"/>
            <a:ext cx="5546725" cy="674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991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Community Detection</a:t>
            </a:r>
            <a:endParaRPr lang="zh-CN" altLang="en-US" dirty="0">
              <a:solidFill>
                <a:schemeClr val="accent4">
                  <a:lumMod val="40000"/>
                  <a:lumOff val="60000"/>
                </a:schemeClr>
              </a:solidFill>
            </a:endParaRPr>
          </a:p>
        </p:txBody>
      </p:sp>
      <p:pic>
        <p:nvPicPr>
          <p:cNvPr id="5" name="Picture 4">
            <a:extLst>
              <a:ext uri="{FF2B5EF4-FFF2-40B4-BE49-F238E27FC236}">
                <a16:creationId xmlns:a16="http://schemas.microsoft.com/office/drawing/2014/main" id="{4B0176FF-8CF5-45E1-AB06-711FD170799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37780" y="2487481"/>
            <a:ext cx="2923592" cy="276876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328128" y="2487481"/>
                <a:ext cx="8809652" cy="2856593"/>
              </a:xfrm>
            </p:spPr>
            <p:txBody>
              <a:bodyPr>
                <a:normAutofit/>
              </a:bodyPr>
              <a:lstStyle/>
              <a:p>
                <a:pPr marL="0" indent="0">
                  <a:buNone/>
                </a:pPr>
                <a:r>
                  <a:rPr lang="en-US" altLang="zh-CN" dirty="0">
                    <a:solidFill>
                      <a:schemeClr val="bg1">
                        <a:lumMod val="50000"/>
                      </a:schemeClr>
                    </a:solidFill>
                  </a:rPr>
                  <a:t>Communities: </a:t>
                </a:r>
                <a:r>
                  <a:rPr lang="en-US" altLang="zh-CN" dirty="0"/>
                  <a:t>sets of tightly connected nodes</a:t>
                </a:r>
              </a:p>
              <a:p>
                <a:pPr marL="0" indent="0">
                  <a:buNone/>
                </a:pPr>
                <a:endParaRPr lang="en-US" altLang="zh-CN" u="sng" dirty="0">
                  <a:solidFill>
                    <a:schemeClr val="bg1">
                      <a:lumMod val="50000"/>
                    </a:schemeClr>
                  </a:solidFill>
                </a:endParaRPr>
              </a:p>
              <a:p>
                <a:pPr marL="0" indent="0">
                  <a:buNone/>
                </a:pPr>
                <a:r>
                  <a:rPr lang="en-US" altLang="zh-CN" u="sng" dirty="0">
                    <a:solidFill>
                      <a:schemeClr val="bg1">
                        <a:lumMod val="50000"/>
                      </a:schemeClr>
                    </a:solidFill>
                  </a:rPr>
                  <a:t>Define: </a:t>
                </a:r>
                <a:r>
                  <a:rPr lang="en-US" altLang="zh-CN" dirty="0"/>
                  <a:t>Modularity </a:t>
                </a:r>
                <a:r>
                  <a:rPr lang="zh-CN" altLang="en-US" dirty="0"/>
                  <a:t>𝑸</a:t>
                </a:r>
                <a:r>
                  <a:rPr lang="en-US" altLang="zh-CN" dirty="0"/>
                  <a:t>, A measure of how well a network is partitioned into communities: </a:t>
                </a:r>
              </a:p>
              <a:p>
                <a:pPr marL="0" indent="0" algn="ctr">
                  <a:buNone/>
                </a:pPr>
                <a:r>
                  <a:rPr lang="en-US" altLang="zh-CN" sz="2000" b="1" u="none" strike="noStrike" baseline="0" dirty="0">
                    <a:latin typeface="TimesNewRomanPS-BoldItalicMT"/>
                  </a:rPr>
                  <a:t>Q </a:t>
                </a:r>
                <a14:m>
                  <m:oMath xmlns:m="http://schemas.openxmlformats.org/officeDocument/2006/math">
                    <m:r>
                      <a:rPr lang="en-US" altLang="zh-CN" sz="2000" b="1" i="0" u="none" strike="noStrike" baseline="0" smtClean="0">
                        <a:latin typeface="Cambria Math" panose="02040503050406030204" pitchFamily="18" charset="0"/>
                      </a:rPr>
                      <m:t>∝</m:t>
                    </m:r>
                  </m:oMath>
                </a14:m>
                <a:r>
                  <a:rPr lang="en-US" altLang="zh-CN" sz="2000" b="1" u="none" strike="noStrike" baseline="0" dirty="0">
                    <a:latin typeface="SymbolMT"/>
                  </a:rPr>
                  <a:t> </a:t>
                </a:r>
                <a14:m>
                  <m:oMath xmlns:m="http://schemas.openxmlformats.org/officeDocument/2006/math">
                    <m:sSub>
                      <m:sSubPr>
                        <m:ctrlPr>
                          <a:rPr lang="en-US" altLang="zh-CN" sz="2000" b="1" i="1" u="none" strike="noStrike" baseline="0" dirty="0" smtClean="0">
                            <a:solidFill>
                              <a:srgbClr val="836967"/>
                            </a:solidFill>
                            <a:latin typeface="Cambria Math" panose="02040503050406030204" pitchFamily="18" charset="0"/>
                          </a:rPr>
                        </m:ctrlPr>
                      </m:sSubPr>
                      <m:e>
                        <m:r>
                          <a:rPr lang="en-US" altLang="zh-CN" sz="2000" b="1" i="0" u="none" strike="noStrike" baseline="0" dirty="0" smtClean="0">
                            <a:latin typeface="Cambria Math" panose="02040503050406030204" pitchFamily="18" charset="0"/>
                          </a:rPr>
                          <m:t>𝚺</m:t>
                        </m:r>
                      </m:e>
                      <m:sub>
                        <m:r>
                          <a:rPr lang="en-US" altLang="zh-CN" sz="2000" b="1" i="0" u="none" strike="noStrike" baseline="0" dirty="0" smtClean="0">
                            <a:latin typeface="Cambria Math" panose="02040503050406030204" pitchFamily="18" charset="0"/>
                          </a:rPr>
                          <m:t>𝐬</m:t>
                        </m:r>
                        <m:r>
                          <a:rPr lang="en-US" altLang="zh-CN" sz="2000" b="1" i="0" u="none" strike="noStrike" baseline="0" dirty="0" smtClean="0">
                            <a:latin typeface="Cambria Math" panose="02040503050406030204" pitchFamily="18" charset="0"/>
                          </a:rPr>
                          <m:t>𝛜</m:t>
                        </m:r>
                        <m:r>
                          <a:rPr lang="en-US" altLang="zh-CN" sz="2000" b="1" i="0" u="none" strike="noStrike" baseline="0" dirty="0" smtClean="0">
                            <a:latin typeface="Cambria Math" panose="02040503050406030204" pitchFamily="18" charset="0"/>
                          </a:rPr>
                          <m:t>𝐒</m:t>
                        </m:r>
                      </m:sub>
                    </m:sSub>
                    <m:r>
                      <a:rPr lang="en-US" altLang="zh-CN" sz="2000" b="1" i="0" u="none" strike="noStrike" baseline="0" dirty="0" smtClean="0">
                        <a:latin typeface="Cambria Math" panose="02040503050406030204" pitchFamily="18" charset="0"/>
                      </a:rPr>
                      <m:t>[</m:t>
                    </m:r>
                  </m:oMath>
                </a14:m>
                <a:r>
                  <a:rPr lang="en-US" altLang="zh-CN" sz="2000" b="1" u="none" strike="noStrike" baseline="0" dirty="0">
                    <a:latin typeface="TimesNewRomanPS-BoldMT"/>
                  </a:rPr>
                  <a:t> </a:t>
                </a:r>
                <a:r>
                  <a:rPr lang="en-US" altLang="zh-CN" sz="2000" b="1" i="1" u="none" strike="noStrike" baseline="0" dirty="0">
                    <a:latin typeface="TimesNewRomanPS-BoldMT"/>
                  </a:rPr>
                  <a:t>(# edges within group </a:t>
                </a:r>
                <a:r>
                  <a:rPr lang="en-US" altLang="zh-CN" sz="2000" b="1" i="1" u="none" strike="noStrike" baseline="0" dirty="0">
                    <a:latin typeface="TimesNewRomanPS-BoldItalicMT"/>
                  </a:rPr>
                  <a:t>s</a:t>
                </a:r>
                <a:r>
                  <a:rPr lang="en-US" altLang="zh-CN" sz="2000" b="1" i="1" u="none" strike="noStrike" baseline="0" dirty="0">
                    <a:latin typeface="TimesNewRomanPS-BoldMT"/>
                  </a:rPr>
                  <a:t>)</a:t>
                </a:r>
                <a:r>
                  <a:rPr lang="en-US" altLang="zh-CN" sz="2000" b="1" i="1" u="none" strike="noStrike" dirty="0">
                    <a:latin typeface="TimesNewRomanPS-BoldMT"/>
                  </a:rPr>
                  <a:t> </a:t>
                </a:r>
                <a:r>
                  <a:rPr lang="en-US" altLang="zh-CN" sz="2000" b="1" i="1" u="none" strike="noStrike" baseline="0" dirty="0">
                    <a:latin typeface="TimesNewRomanPS-BoldMT"/>
                  </a:rPr>
                  <a:t>– (expected # edges within group </a:t>
                </a:r>
                <a:r>
                  <a:rPr lang="en-US" altLang="zh-CN" sz="2000" b="1" i="1" u="none" strike="noStrike" baseline="0" dirty="0">
                    <a:latin typeface="TimesNewRomanPS-BoldItalicMT"/>
                  </a:rPr>
                  <a:t>s</a:t>
                </a:r>
                <a:r>
                  <a:rPr lang="en-US" altLang="zh-CN" sz="2000" b="1" i="1" u="none" strike="noStrike" baseline="0" dirty="0">
                    <a:latin typeface="TimesNewRomanPS-BoldMT"/>
                  </a:rPr>
                  <a:t>) </a:t>
                </a:r>
                <a:r>
                  <a:rPr lang="en-US" altLang="zh-CN" sz="2000" b="1" u="none" strike="noStrike" baseline="0" dirty="0">
                    <a:latin typeface="TimesNewRomanPS-BoldMT"/>
                  </a:rPr>
                  <a:t>]</a:t>
                </a:r>
              </a:p>
              <a:p>
                <a:pPr marL="0" indent="0">
                  <a:buNone/>
                </a:pPr>
                <a:endParaRPr lang="en-US" altLang="zh-CN" sz="2400" dirty="0"/>
              </a:p>
              <a:p>
                <a:pPr marL="0" indent="0">
                  <a:buNone/>
                </a:pPr>
                <a:endParaRPr lang="en-US" altLang="zh-CN" sz="2200" dirty="0"/>
              </a:p>
            </p:txBody>
          </p:sp>
        </mc:Choice>
        <mc:Fallback xmlns="">
          <p:sp>
            <p:nvSpPr>
              <p:cNvPr id="3" name="Content Placeholder 2">
                <a:extLst>
                  <a:ext uri="{FF2B5EF4-FFF2-40B4-BE49-F238E27FC236}">
                    <a16:creationId xmlns:a16="http://schemas.microsoft.com/office/drawing/2014/main" id="{BD8C42F7-7881-469C-863E-2DAE799AE850}"/>
                  </a:ext>
                </a:extLst>
              </p:cNvPr>
              <p:cNvSpPr>
                <a:spLocks noGrp="1" noRot="1" noChangeAspect="1" noMove="1" noResize="1" noEditPoints="1" noAdjustHandles="1" noChangeArrowheads="1" noChangeShapeType="1" noTextEdit="1"/>
              </p:cNvSpPr>
              <p:nvPr>
                <p:ph idx="1"/>
              </p:nvPr>
            </p:nvSpPr>
            <p:spPr>
              <a:xfrm>
                <a:off x="328128" y="2487481"/>
                <a:ext cx="8809652" cy="2856593"/>
              </a:xfrm>
              <a:blipFill>
                <a:blip r:embed="rId3"/>
                <a:stretch>
                  <a:fillRect l="-1453" t="-38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27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E11F4E-C04E-49B4-BC9F-E7E6CAD072E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7973343" y="2114550"/>
            <a:ext cx="4218657" cy="3714750"/>
          </a:xfrm>
          <a:prstGeom prst="ellipse">
            <a:avLst/>
          </a:prstGeom>
          <a:ln>
            <a:noFill/>
          </a:ln>
          <a:effectLst>
            <a:softEdge rad="31750"/>
          </a:effectLst>
        </p:spPr>
      </p:pic>
      <p:sp>
        <p:nvSpPr>
          <p:cNvPr id="6" name="Rectangle 5">
            <a:extLst>
              <a:ext uri="{FF2B5EF4-FFF2-40B4-BE49-F238E27FC236}">
                <a16:creationId xmlns:a16="http://schemas.microsoft.com/office/drawing/2014/main" id="{0855E598-B96D-4426-A1BF-44A21A4DCACC}"/>
              </a:ext>
            </a:extLst>
          </p:cNvPr>
          <p:cNvSpPr/>
          <p:nvPr/>
        </p:nvSpPr>
        <p:spPr>
          <a:xfrm>
            <a:off x="0" y="0"/>
            <a:ext cx="12192000" cy="1614488"/>
          </a:xfrm>
          <a:prstGeom prst="rect">
            <a:avLst/>
          </a:prstGeom>
          <a:solidFill>
            <a:srgbClr val="40404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5D7C27BE-05F8-4212-8EA1-77459F8878F8}"/>
              </a:ext>
            </a:extLst>
          </p:cNvPr>
          <p:cNvSpPr>
            <a:spLocks noGrp="1"/>
          </p:cNvSpPr>
          <p:nvPr>
            <p:ph type="title"/>
          </p:nvPr>
        </p:nvSpPr>
        <p:spPr>
          <a:xfrm>
            <a:off x="838200" y="144462"/>
            <a:ext cx="10515600" cy="1325563"/>
          </a:xfrm>
        </p:spPr>
        <p:txBody>
          <a:bodyPr/>
          <a:lstStyle/>
          <a:p>
            <a:r>
              <a:rPr lang="en-US" altLang="zh-CN" dirty="0">
                <a:solidFill>
                  <a:schemeClr val="accent4">
                    <a:lumMod val="40000"/>
                    <a:lumOff val="60000"/>
                  </a:schemeClr>
                </a:solidFill>
              </a:rPr>
              <a:t>Community Detection</a:t>
            </a:r>
            <a:endParaRPr lang="zh-CN" altLang="en-US" dirty="0">
              <a:solidFill>
                <a:schemeClr val="accent4">
                  <a:lumMod val="40000"/>
                  <a:lumOff val="6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42F7-7881-469C-863E-2DAE799AE850}"/>
                  </a:ext>
                </a:extLst>
              </p:cNvPr>
              <p:cNvSpPr>
                <a:spLocks noGrp="1"/>
              </p:cNvSpPr>
              <p:nvPr>
                <p:ph idx="1"/>
              </p:nvPr>
            </p:nvSpPr>
            <p:spPr>
              <a:xfrm>
                <a:off x="346790" y="2342842"/>
                <a:ext cx="8809652" cy="2856593"/>
              </a:xfrm>
            </p:spPr>
            <p:txBody>
              <a:bodyPr>
                <a:normAutofit fontScale="77500" lnSpcReduction="20000"/>
              </a:bodyPr>
              <a:lstStyle/>
              <a:p>
                <a:pPr marL="0" indent="0" algn="l" rtl="0" eaLnBrk="1" latinLnBrk="0" hangingPunct="1">
                  <a:lnSpc>
                    <a:spcPct val="90000"/>
                  </a:lnSpc>
                  <a:spcBef>
                    <a:spcPts val="1000"/>
                  </a:spcBef>
                  <a:spcAft>
                    <a:spcPts val="0"/>
                  </a:spcAft>
                  <a:buNone/>
                </a:pPr>
                <a:r>
                  <a:rPr lang="en-US" altLang="zh-CN" kern="1200" dirty="0">
                    <a:solidFill>
                      <a:srgbClr val="000000"/>
                    </a:solidFill>
                    <a:effectLst/>
                    <a:latin typeface="等线" panose="02010600030101010101" pitchFamily="2" charset="-122"/>
                    <a:ea typeface="等线" panose="02010600030101010101" pitchFamily="2" charset="-122"/>
                  </a:rPr>
                  <a:t>The expected number of edges between nodes </a:t>
                </a:r>
                <a:r>
                  <a:rPr lang="en-US" altLang="zh-CN" b="1" i="1" kern="1200" dirty="0" err="1">
                    <a:solidFill>
                      <a:srgbClr val="000000"/>
                    </a:solidFill>
                    <a:effectLst/>
                    <a:latin typeface="等线" panose="02010600030101010101" pitchFamily="2" charset="-122"/>
                    <a:ea typeface="等线" panose="02010600030101010101" pitchFamily="2" charset="-122"/>
                  </a:rPr>
                  <a:t>i</a:t>
                </a:r>
                <a:r>
                  <a:rPr lang="zh-CN" altLang="zh-CN"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and </a:t>
                </a:r>
                <a:r>
                  <a:rPr lang="en-US" altLang="zh-CN" b="1" i="1" kern="1200" dirty="0">
                    <a:solidFill>
                      <a:srgbClr val="000000"/>
                    </a:solidFill>
                    <a:effectLst/>
                    <a:latin typeface="等线" panose="02010600030101010101" pitchFamily="2" charset="-122"/>
                    <a:ea typeface="等线" panose="02010600030101010101" pitchFamily="2" charset="-122"/>
                  </a:rPr>
                  <a:t>j</a:t>
                </a:r>
                <a:r>
                  <a:rPr lang="zh-CN" altLang="zh-CN" b="1"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of degrees </a:t>
                </a:r>
                <a14:m>
                  <m:oMath xmlns:m="http://schemas.openxmlformats.org/officeDocument/2006/math">
                    <m:sSub>
                      <m:sSubPr>
                        <m:ctrlPr>
                          <a:rPr lang="en-US" altLang="zh-CN" i="1" kern="1200">
                            <a:solidFill>
                              <a:srgbClr val="836967"/>
                            </a:solidFill>
                            <a:effectLst/>
                            <a:latin typeface="Cambria Math" panose="02040503050406030204" pitchFamily="18" charset="0"/>
                            <a:ea typeface="等线" panose="02010600030101010101" pitchFamily="2" charset="-122"/>
                          </a:rPr>
                        </m:ctrlPr>
                      </m:sSubPr>
                      <m:e>
                        <m:r>
                          <a:rPr lang="en-US" altLang="zh-CN" i="1" kern="1200">
                            <a:solidFill>
                              <a:srgbClr val="000000"/>
                            </a:solidFill>
                            <a:effectLst/>
                            <a:latin typeface="Cambria Math" panose="02040503050406030204" pitchFamily="18" charset="0"/>
                            <a:ea typeface="等线" panose="02010600030101010101" pitchFamily="2" charset="-122"/>
                          </a:rPr>
                          <m:t>𝑘</m:t>
                        </m:r>
                      </m:e>
                      <m:sub>
                        <m:r>
                          <a:rPr lang="en-US" altLang="zh-CN" i="1" kern="1200">
                            <a:solidFill>
                              <a:srgbClr val="000000"/>
                            </a:solidFill>
                            <a:effectLst/>
                            <a:latin typeface="Cambria Math" panose="02040503050406030204" pitchFamily="18" charset="0"/>
                            <a:ea typeface="等线" panose="02010600030101010101" pitchFamily="2" charset="-122"/>
                          </a:rPr>
                          <m:t>𝑖</m:t>
                        </m:r>
                      </m:sub>
                    </m:sSub>
                  </m:oMath>
                </a14:m>
                <a:r>
                  <a:rPr lang="en-US" altLang="zh-CN" kern="1200" dirty="0">
                    <a:solidFill>
                      <a:srgbClr val="000000"/>
                    </a:solidFill>
                    <a:effectLst/>
                    <a:latin typeface="等线" panose="02010600030101010101" pitchFamily="2" charset="-122"/>
                    <a:ea typeface="等线" panose="02010600030101010101" pitchFamily="2" charset="-122"/>
                  </a:rPr>
                  <a:t> and </a:t>
                </a:r>
                <a14:m>
                  <m:oMath xmlns:m="http://schemas.openxmlformats.org/officeDocument/2006/math">
                    <m:sSub>
                      <m:sSubPr>
                        <m:ctrlPr>
                          <a:rPr lang="en-US" altLang="zh-CN" i="1" kern="1200">
                            <a:solidFill>
                              <a:srgbClr val="836967"/>
                            </a:solidFill>
                            <a:effectLst/>
                            <a:latin typeface="Cambria Math" panose="02040503050406030204" pitchFamily="18" charset="0"/>
                            <a:ea typeface="等线" panose="02010600030101010101" pitchFamily="2" charset="-122"/>
                          </a:rPr>
                        </m:ctrlPr>
                      </m:sSubPr>
                      <m:e>
                        <m:r>
                          <a:rPr lang="en-US" altLang="zh-CN" i="1" kern="1200">
                            <a:solidFill>
                              <a:srgbClr val="000000"/>
                            </a:solidFill>
                            <a:effectLst/>
                            <a:latin typeface="Cambria Math" panose="02040503050406030204" pitchFamily="18" charset="0"/>
                            <a:ea typeface="等线" panose="02010600030101010101" pitchFamily="2" charset="-122"/>
                          </a:rPr>
                          <m:t>𝑘</m:t>
                        </m:r>
                      </m:e>
                      <m:sub>
                        <m:r>
                          <a:rPr lang="en-US" altLang="zh-CN" b="0" i="1" kern="1200">
                            <a:solidFill>
                              <a:srgbClr val="000000"/>
                            </a:solidFill>
                            <a:effectLst/>
                            <a:latin typeface="Cambria Math" panose="02040503050406030204" pitchFamily="18" charset="0"/>
                            <a:ea typeface="等线" panose="02010600030101010101" pitchFamily="2" charset="-122"/>
                          </a:rPr>
                          <m:t>𝑗</m:t>
                        </m:r>
                      </m:sub>
                    </m:sSub>
                  </m:oMath>
                </a14:m>
                <a:r>
                  <a:rPr lang="zh-CN" altLang="zh-CN" kern="1200" dirty="0">
                    <a:solidFill>
                      <a:srgbClr val="000000"/>
                    </a:solidFill>
                    <a:effectLst/>
                    <a:latin typeface="等线" panose="02010600030101010101" pitchFamily="2" charset="-122"/>
                    <a:ea typeface="等线" panose="02010600030101010101" pitchFamily="2" charset="-122"/>
                  </a:rPr>
                  <a:t> </a:t>
                </a:r>
                <a:r>
                  <a:rPr lang="en-US" altLang="zh-CN" kern="1200" dirty="0">
                    <a:solidFill>
                      <a:srgbClr val="000000"/>
                    </a:solidFill>
                    <a:effectLst/>
                    <a:latin typeface="等线" panose="02010600030101010101" pitchFamily="2" charset="-122"/>
                    <a:ea typeface="等线" panose="02010600030101010101" pitchFamily="2" charset="-122"/>
                  </a:rPr>
                  <a:t>equals to:</a:t>
                </a:r>
                <a:endParaRPr lang="zh-CN" altLang="zh-CN" dirty="0">
                  <a:effectLst/>
                </a:endParaRPr>
              </a:p>
              <a:p>
                <a:pPr marL="0" indent="0" algn="ctr" rtl="0" eaLnBrk="1" latinLnBrk="0" hangingPunct="1">
                  <a:lnSpc>
                    <a:spcPct val="90000"/>
                  </a:lnSpc>
                  <a:spcBef>
                    <a:spcPts val="1000"/>
                  </a:spcBef>
                  <a:spcAft>
                    <a:spcPts val="0"/>
                  </a:spcAft>
                  <a:buNone/>
                </a:pPr>
                <a14:m>
                  <m:oMathPara xmlns:m="http://schemas.openxmlformats.org/officeDocument/2006/math">
                    <m:oMathParaPr>
                      <m:jc m:val="centerGroup"/>
                    </m:oMathParaPr>
                    <m:oMath xmlns:m="http://schemas.openxmlformats.org/officeDocument/2006/math">
                      <m:f>
                        <m:fPr>
                          <m:ctrlPr>
                            <a:rPr lang="zh-CN" altLang="zh-CN" sz="2000" i="1" kern="1200">
                              <a:solidFill>
                                <a:srgbClr val="836967"/>
                              </a:solidFill>
                              <a:effectLst/>
                              <a:latin typeface="Cambria Math" panose="02040503050406030204" pitchFamily="18" charset="0"/>
                              <a:ea typeface="Cambria Math" panose="02040503050406030204" pitchFamily="18" charset="0"/>
                              <a:cs typeface="+mn-cs"/>
                            </a:rPr>
                          </m:ctrlPr>
                        </m:fPr>
                        <m:num>
                          <m:sSub>
                            <m:sSubPr>
                              <m:ctrlPr>
                                <a:rPr lang="en-US" altLang="zh-CN" sz="20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0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0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000" i="1" kern="1200">
                              <a:solidFill>
                                <a:srgbClr val="836967"/>
                              </a:solidFill>
                              <a:effectLst/>
                              <a:latin typeface="Cambria Math" panose="02040503050406030204" pitchFamily="18" charset="0"/>
                              <a:ea typeface="等线" panose="02010600030101010101" pitchFamily="2" charset="-122"/>
                              <a:cs typeface="+mn-cs"/>
                            </a:rPr>
                            <m:t>⋅</m:t>
                          </m:r>
                          <m:sSub>
                            <m:sSubPr>
                              <m:ctrlPr>
                                <a:rPr lang="en-US" altLang="zh-CN" sz="20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0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000" i="1" kern="1200">
                                  <a:solidFill>
                                    <a:srgbClr val="000000"/>
                                  </a:solidFill>
                                  <a:effectLst/>
                                  <a:latin typeface="Cambria Math" panose="02040503050406030204" pitchFamily="18" charset="0"/>
                                  <a:ea typeface="等线" panose="02010600030101010101" pitchFamily="2" charset="-122"/>
                                  <a:cs typeface="+mn-cs"/>
                                </a:rPr>
                                <m:t>𝑗</m:t>
                              </m:r>
                            </m:sub>
                          </m:sSub>
                        </m:num>
                        <m:den>
                          <m:r>
                            <a:rPr lang="zh-CN" altLang="zh-CN" sz="2000" i="0" kern="1200">
                              <a:solidFill>
                                <a:srgbClr val="000000"/>
                              </a:solidFill>
                              <a:effectLst/>
                              <a:latin typeface="Cambria Math" panose="02040503050406030204" pitchFamily="18" charset="0"/>
                              <a:ea typeface="Cambria Math" panose="02040503050406030204" pitchFamily="18" charset="0"/>
                              <a:cs typeface="+mn-cs"/>
                            </a:rPr>
                            <m:t>2</m:t>
                          </m:r>
                          <m:r>
                            <a:rPr lang="zh-CN" altLang="zh-CN" sz="2000" i="1" kern="1200">
                              <a:solidFill>
                                <a:srgbClr val="000000"/>
                              </a:solidFill>
                              <a:effectLst/>
                              <a:latin typeface="Cambria Math" panose="02040503050406030204" pitchFamily="18" charset="0"/>
                              <a:ea typeface="Cambria Math" panose="02040503050406030204" pitchFamily="18" charset="0"/>
                              <a:cs typeface="+mn-cs"/>
                            </a:rPr>
                            <m:t>𝑚</m:t>
                          </m:r>
                        </m:den>
                      </m:f>
                    </m:oMath>
                  </m:oMathPara>
                </a14:m>
                <a:endParaRPr lang="zh-CN" altLang="zh-CN" sz="3200" dirty="0">
                  <a:effectLst/>
                </a:endParaRPr>
              </a:p>
              <a:p>
                <a:pPr marL="685800" indent="-228600" algn="l" rtl="0" eaLnBrk="1" latinLnBrk="0" hangingPunct="1">
                  <a:lnSpc>
                    <a:spcPct val="120000"/>
                  </a:lnSpc>
                  <a:spcBef>
                    <a:spcPts val="500"/>
                  </a:spcBef>
                  <a:spcAft>
                    <a:spcPts val="0"/>
                  </a:spcAft>
                </a:pPr>
                <a:r>
                  <a:rPr lang="en-US" altLang="zh-CN" sz="2400" kern="1200" dirty="0">
                    <a:solidFill>
                      <a:srgbClr val="000000"/>
                    </a:solidFill>
                    <a:effectLst/>
                    <a:latin typeface="等线" panose="02010600030101010101" pitchFamily="2" charset="-122"/>
                    <a:ea typeface="等线" panose="02010600030101010101" pitchFamily="2" charset="-122"/>
                    <a:cs typeface="+mn-cs"/>
                  </a:rPr>
                  <a:t>There are 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 </a:t>
                </a:r>
                <a:r>
                  <a:rPr lang="en-US" altLang="zh-CN" sz="2400" kern="1200" dirty="0">
                    <a:solidFill>
                      <a:srgbClr val="000000"/>
                    </a:solidFill>
                    <a:effectLst/>
                    <a:latin typeface="等线" panose="02010600030101010101" pitchFamily="2" charset="-122"/>
                    <a:ea typeface="等线" panose="02010600030101010101" pitchFamily="2" charset="-122"/>
                    <a:cs typeface="+mn-cs"/>
                  </a:rPr>
                  <a:t>directed edges (counting </a:t>
                </a:r>
                <a:r>
                  <a:rPr lang="en-US" altLang="zh-CN" sz="2400" kern="1200" dirty="0" err="1">
                    <a:solidFill>
                      <a:srgbClr val="000000"/>
                    </a:solidFill>
                    <a:effectLst/>
                    <a:latin typeface="等线" panose="02010600030101010101" pitchFamily="2" charset="-122"/>
                    <a:ea typeface="等线" panose="02010600030101010101" pitchFamily="2" charset="-122"/>
                    <a:cs typeface="+mn-cs"/>
                  </a:rPr>
                  <a:t>i</a:t>
                </a:r>
                <a:r>
                  <a:rPr lang="en-US" altLang="zh-CN" sz="2400" kern="1200" dirty="0">
                    <a:solidFill>
                      <a:srgbClr val="000000"/>
                    </a:solidFill>
                    <a:effectLst/>
                    <a:latin typeface="等线" panose="02010600030101010101" pitchFamily="2" charset="-122"/>
                    <a:ea typeface="等线" panose="02010600030101010101" pitchFamily="2" charset="-122"/>
                    <a:cs typeface="+mn-cs"/>
                  </a:rPr>
                  <a:t>-&gt;j and j-&gt;</a:t>
                </a:r>
                <a:r>
                  <a:rPr lang="en-US" altLang="zh-CN" sz="2400" kern="1200" dirty="0" err="1">
                    <a:solidFill>
                      <a:srgbClr val="000000"/>
                    </a:solidFill>
                    <a:effectLst/>
                    <a:latin typeface="等线" panose="02010600030101010101" pitchFamily="2" charset="-122"/>
                    <a:ea typeface="等线" panose="02010600030101010101" pitchFamily="2" charset="-122"/>
                    <a:cs typeface="+mn-cs"/>
                  </a:rPr>
                  <a:t>i</a:t>
                </a:r>
                <a:r>
                  <a:rPr lang="en-US" altLang="zh-CN" sz="2400" kern="1200" dirty="0">
                    <a:solidFill>
                      <a:srgbClr val="000000"/>
                    </a:solidFill>
                    <a:effectLst/>
                    <a:latin typeface="等线" panose="02010600030101010101" pitchFamily="2" charset="-122"/>
                    <a:ea typeface="等线" panose="02010600030101010101" pitchFamily="2" charset="-122"/>
                    <a:cs typeface="+mn-cs"/>
                  </a:rPr>
                  <a:t>) in total.</a:t>
                </a:r>
                <a:endParaRPr lang="zh-CN" altLang="zh-CN" sz="2400" dirty="0">
                  <a:effectLst/>
                </a:endParaRPr>
              </a:p>
              <a:p>
                <a:pPr marL="685800" indent="-228600" algn="l" rtl="0" eaLnBrk="1" latinLnBrk="0" hangingPunct="1">
                  <a:lnSpc>
                    <a:spcPct val="120000"/>
                  </a:lnSpc>
                  <a:spcBef>
                    <a:spcPts val="500"/>
                  </a:spcBef>
                  <a:spcAft>
                    <a:spcPts val="0"/>
                  </a:spcAft>
                </a:pPr>
                <a:r>
                  <a:rPr lang="en-US" altLang="zh-CN" sz="2400" kern="1200" dirty="0">
                    <a:solidFill>
                      <a:srgbClr val="000000"/>
                    </a:solidFill>
                    <a:effectLst/>
                    <a:latin typeface="等线" panose="02010600030101010101" pitchFamily="2" charset="-122"/>
                    <a:ea typeface="等线" panose="02010600030101010101" pitchFamily="2" charset="-122"/>
                    <a:cs typeface="+mn-cs"/>
                  </a:rPr>
                  <a:t>For each of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out-going edges from node </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𝑖</a:t>
                </a:r>
                <a:r>
                  <a:rPr lang="en-US" altLang="zh-CN" sz="2400" kern="1200" dirty="0">
                    <a:solidFill>
                      <a:srgbClr val="000000"/>
                    </a:solidFill>
                    <a:effectLst/>
                    <a:latin typeface="等线" panose="02010600030101010101" pitchFamily="2" charset="-122"/>
                    <a:ea typeface="等线" panose="02010600030101010101" pitchFamily="2" charset="-122"/>
                    <a:cs typeface="+mn-cs"/>
                  </a:rPr>
                  <a:t>, the chance of it landing to node </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𝑗 </a:t>
                </a:r>
                <a:r>
                  <a:rPr lang="en-US" altLang="zh-CN" sz="2400" kern="1200" dirty="0">
                    <a:solidFill>
                      <a:srgbClr val="000000"/>
                    </a:solidFill>
                    <a:effectLst/>
                    <a:latin typeface="等线" panose="02010600030101010101" pitchFamily="2" charset="-122"/>
                    <a:ea typeface="等线" panose="02010600030101010101" pitchFamily="2" charset="-122"/>
                    <a:cs typeface="+mn-cs"/>
                  </a:rPr>
                  <a:t>is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𝑗</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a:t>
                </a:r>
                <a:r>
                  <a:rPr lang="en-US" altLang="zh-CN" sz="2400" kern="1200" dirty="0">
                    <a:solidFill>
                      <a:srgbClr val="000000"/>
                    </a:solidFill>
                    <a:effectLst/>
                    <a:latin typeface="等线" panose="02010600030101010101" pitchFamily="2" charset="-122"/>
                    <a:ea typeface="等线" panose="02010600030101010101" pitchFamily="2" charset="-122"/>
                    <a:cs typeface="+mn-cs"/>
                  </a:rPr>
                  <a:t>, hence </a:t>
                </a:r>
                <a14:m>
                  <m:oMath xmlns:m="http://schemas.openxmlformats.org/officeDocument/2006/math">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𝑖</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sSub>
                      <m:sSubPr>
                        <m:ctrlPr>
                          <a:rPr lang="en-US" altLang="zh-CN" sz="2400" i="1" kern="1200">
                            <a:solidFill>
                              <a:srgbClr val="836967"/>
                            </a:solidFill>
                            <a:effectLst/>
                            <a:latin typeface="Cambria Math" panose="02040503050406030204" pitchFamily="18" charset="0"/>
                            <a:ea typeface="等线" panose="02010600030101010101" pitchFamily="2" charset="-122"/>
                            <a:cs typeface="+mn-cs"/>
                          </a:rPr>
                        </m:ctrlPr>
                      </m:sSubPr>
                      <m:e>
                        <m:r>
                          <a:rPr lang="en-US" altLang="zh-CN" sz="2400" i="1" kern="1200">
                            <a:solidFill>
                              <a:srgbClr val="000000"/>
                            </a:solidFill>
                            <a:effectLst/>
                            <a:latin typeface="Cambria Math" panose="02040503050406030204" pitchFamily="18" charset="0"/>
                            <a:ea typeface="等线" panose="02010600030101010101" pitchFamily="2" charset="-122"/>
                            <a:cs typeface="+mn-cs"/>
                          </a:rPr>
                          <m:t>𝑘</m:t>
                        </m:r>
                      </m:e>
                      <m:sub>
                        <m:r>
                          <a:rPr lang="en-US" altLang="zh-CN" sz="2400" i="1" kern="1200">
                            <a:solidFill>
                              <a:srgbClr val="000000"/>
                            </a:solidFill>
                            <a:effectLst/>
                            <a:latin typeface="Cambria Math" panose="02040503050406030204" pitchFamily="18" charset="0"/>
                            <a:ea typeface="等线" panose="02010600030101010101" pitchFamily="2" charset="-122"/>
                            <a:cs typeface="+mn-cs"/>
                          </a:rPr>
                          <m:t>𝑗</m:t>
                        </m:r>
                      </m:sub>
                    </m:sSub>
                    <m:r>
                      <a:rPr lang="en-US" altLang="zh-CN" sz="2400" i="1" kern="1200">
                        <a:solidFill>
                          <a:srgbClr val="000000"/>
                        </a:solidFill>
                        <a:effectLst/>
                        <a:latin typeface="Cambria Math" panose="02040503050406030204" pitchFamily="18" charset="0"/>
                        <a:ea typeface="等线" panose="02010600030101010101" pitchFamily="2" charset="-122"/>
                        <a:cs typeface="+mn-cs"/>
                      </a:rPr>
                      <m:t> </m:t>
                    </m:r>
                  </m:oMath>
                </a14:m>
                <a:r>
                  <a:rPr lang="en-US" altLang="zh-CN" sz="2400" kern="1200" dirty="0">
                    <a:solidFill>
                      <a:srgbClr val="000000"/>
                    </a:solidFill>
                    <a:effectLst/>
                    <a:latin typeface="等线" panose="02010600030101010101" pitchFamily="2" charset="-122"/>
                    <a:ea typeface="等线" panose="02010600030101010101" pitchFamily="2" charset="-122"/>
                    <a:cs typeface="+mn-cs"/>
                  </a:rPr>
                  <a:t>/2</a:t>
                </a:r>
                <a:r>
                  <a:rPr lang="zh-CN" altLang="zh-CN" sz="2400" kern="1200" dirty="0">
                    <a:solidFill>
                      <a:srgbClr val="000000"/>
                    </a:solidFill>
                    <a:effectLst/>
                    <a:latin typeface="等线" panose="02010600030101010101" pitchFamily="2" charset="-122"/>
                    <a:ea typeface="等线" panose="02010600030101010101" pitchFamily="2" charset="-122"/>
                    <a:cs typeface="+mn-cs"/>
                  </a:rPr>
                  <a:t>𝑚</a:t>
                </a:r>
                <a:r>
                  <a:rPr lang="en-US" altLang="zh-CN" sz="2400" kern="1200" dirty="0">
                    <a:solidFill>
                      <a:srgbClr val="000000"/>
                    </a:solidFill>
                    <a:effectLst/>
                    <a:latin typeface="等线" panose="02010600030101010101" pitchFamily="2" charset="-122"/>
                    <a:ea typeface="等线" panose="02010600030101010101" pitchFamily="2" charset="-122"/>
                    <a:cs typeface="+mn-cs"/>
                  </a:rPr>
                  <a:t>.</a:t>
                </a:r>
              </a:p>
              <a:p>
                <a:pPr marL="685800" indent="-228600" algn="l" rtl="0" eaLnBrk="1" latinLnBrk="0" hangingPunct="1">
                  <a:lnSpc>
                    <a:spcPct val="90000"/>
                  </a:lnSpc>
                  <a:spcBef>
                    <a:spcPts val="500"/>
                  </a:spcBef>
                  <a:spcAft>
                    <a:spcPts val="0"/>
                  </a:spcAft>
                </a:pPr>
                <a:endParaRPr lang="zh-CN" altLang="zh-CN" sz="3200" dirty="0">
                  <a:effectLst/>
                </a:endParaRPr>
              </a:p>
              <a:p>
                <a:pPr marL="0" indent="0" algn="l" rtl="0" eaLnBrk="1" latinLnBrk="0" hangingPunct="1">
                  <a:lnSpc>
                    <a:spcPct val="90000"/>
                  </a:lnSpc>
                  <a:spcBef>
                    <a:spcPts val="1000"/>
                  </a:spcBef>
                  <a:spcAft>
                    <a:spcPts val="0"/>
                  </a:spcAft>
                  <a:buNone/>
                </a:pPr>
                <a:r>
                  <a:rPr lang="en-US" altLang="zh-CN" sz="3000" kern="1200" dirty="0">
                    <a:solidFill>
                      <a:srgbClr val="000000"/>
                    </a:solidFill>
                    <a:effectLst/>
                    <a:latin typeface="等线" panose="02010600030101010101" pitchFamily="2" charset="-122"/>
                    <a:ea typeface="等线" panose="02010600030101010101" pitchFamily="2" charset="-122"/>
                    <a:cs typeface="+mn-cs"/>
                  </a:rPr>
                  <a:t>The Modularity could alternatively be expressed as follows:</a:t>
                </a:r>
                <a:endParaRPr lang="zh-CN" altLang="zh-CN" sz="3000" dirty="0">
                  <a:effectLst/>
                </a:endParaRPr>
              </a:p>
              <a:p>
                <a:pPr marL="0" indent="0">
                  <a:buNone/>
                </a:pPr>
                <a:endParaRPr lang="en-US" altLang="zh-CN" sz="2400" dirty="0"/>
              </a:p>
              <a:p>
                <a:pPr marL="0" indent="0">
                  <a:buNone/>
                </a:pPr>
                <a:endParaRPr lang="en-US" altLang="zh-CN" sz="2200" dirty="0"/>
              </a:p>
            </p:txBody>
          </p:sp>
        </mc:Choice>
        <mc:Fallback xmlns="">
          <p:sp>
            <p:nvSpPr>
              <p:cNvPr id="3" name="Content Placeholder 2">
                <a:extLst>
                  <a:ext uri="{FF2B5EF4-FFF2-40B4-BE49-F238E27FC236}">
                    <a16:creationId xmlns:a16="http://schemas.microsoft.com/office/drawing/2014/main" id="{BD8C42F7-7881-469C-863E-2DAE799AE850}"/>
                  </a:ext>
                </a:extLst>
              </p:cNvPr>
              <p:cNvSpPr>
                <a:spLocks noGrp="1" noRot="1" noChangeAspect="1" noMove="1" noResize="1" noEditPoints="1" noAdjustHandles="1" noChangeArrowheads="1" noChangeShapeType="1" noTextEdit="1"/>
              </p:cNvSpPr>
              <p:nvPr>
                <p:ph idx="1"/>
              </p:nvPr>
            </p:nvSpPr>
            <p:spPr>
              <a:xfrm>
                <a:off x="346790" y="2342842"/>
                <a:ext cx="8809652" cy="2856593"/>
              </a:xfrm>
              <a:blipFill>
                <a:blip r:embed="rId3"/>
                <a:stretch>
                  <a:fillRect l="-1038" t="-4051" b="-640"/>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5AA7622E-A114-4ECB-A99C-C439C0201D8A}"/>
              </a:ext>
            </a:extLst>
          </p:cNvPr>
          <p:cNvPicPr>
            <a:picLocks noChangeAspect="1"/>
          </p:cNvPicPr>
          <p:nvPr/>
        </p:nvPicPr>
        <p:blipFill>
          <a:blip r:embed="rId4"/>
          <a:stretch>
            <a:fillRect/>
          </a:stretch>
        </p:blipFill>
        <p:spPr>
          <a:xfrm>
            <a:off x="3494897" y="5199435"/>
            <a:ext cx="3291568" cy="845624"/>
          </a:xfrm>
          <a:prstGeom prst="rect">
            <a:avLst/>
          </a:prstGeom>
        </p:spPr>
      </p:pic>
    </p:spTree>
    <p:extLst>
      <p:ext uri="{BB962C8B-B14F-4D97-AF65-F5344CB8AC3E}">
        <p14:creationId xmlns:p14="http://schemas.microsoft.com/office/powerpoint/2010/main" val="528420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TotalTime>
  <Words>1056</Words>
  <Application>Microsoft Office PowerPoint</Application>
  <PresentationFormat>Widescreen</PresentationFormat>
  <Paragraphs>303</Paragraphs>
  <Slides>29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CambriaMath</vt:lpstr>
      <vt:lpstr>Lato Light</vt:lpstr>
      <vt:lpstr>SymbolMT</vt:lpstr>
      <vt:lpstr>TimesNewRomanPS-BoldItalicMT</vt:lpstr>
      <vt:lpstr>TimesNewRomanPS-BoldMT</vt:lpstr>
      <vt:lpstr>等线</vt:lpstr>
      <vt:lpstr>等线 Light</vt:lpstr>
      <vt:lpstr>Arial</vt:lpstr>
      <vt:lpstr>Calibri</vt:lpstr>
      <vt:lpstr>Cambria Math</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Community Detection</vt:lpstr>
      <vt:lpstr>Community Detection</vt:lpstr>
      <vt:lpstr>Louvain Algorithm</vt:lpstr>
      <vt:lpstr>Louvain Algorithm</vt:lpstr>
      <vt:lpstr>PowerPoint Presentation</vt:lpstr>
      <vt:lpstr>Node-level Algorithms</vt:lpstr>
      <vt:lpstr>Degree Distribution</vt:lpstr>
      <vt:lpstr>Eigenvector Centrality</vt:lpstr>
      <vt:lpstr>PageRank Centrality</vt:lpstr>
      <vt:lpstr>Betweenness Centrality</vt:lpstr>
      <vt:lpstr>Closeness Centrality</vt:lpstr>
      <vt:lpstr>Total Stats</vt:lpstr>
      <vt:lpstr>PowerPoint Presentation</vt:lpstr>
      <vt:lpstr>Naïve Predictor</vt:lpstr>
      <vt:lpstr>GIC ( Graph InfoClust )</vt:lpstr>
      <vt:lpstr>PowerPoint Presentation</vt:lpstr>
      <vt:lpstr>GIC ( Graph InfoClust )</vt:lpstr>
      <vt:lpstr>Kernel GCN</vt:lpstr>
      <vt:lpstr>GCNII ( Graph Convolutional Network via Initial residual and Identity mapping )</vt:lpstr>
      <vt:lpstr>SSP ( Optimization of Graph Neural Networks with Natural Gradient Descent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44</cp:revision>
  <dcterms:created xsi:type="dcterms:W3CDTF">2021-06-27T17:12:16Z</dcterms:created>
  <dcterms:modified xsi:type="dcterms:W3CDTF">2021-07-04T08:34:02Z</dcterms:modified>
</cp:coreProperties>
</file>